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6" r:id="rId1"/>
  </p:sldMasterIdLst>
  <p:notesMasterIdLst>
    <p:notesMasterId r:id="rId36"/>
  </p:notesMasterIdLst>
  <p:handoutMasterIdLst>
    <p:handoutMasterId r:id="rId37"/>
  </p:handoutMasterIdLst>
  <p:sldIdLst>
    <p:sldId id="258" r:id="rId2"/>
    <p:sldId id="296" r:id="rId3"/>
    <p:sldId id="295" r:id="rId4"/>
    <p:sldId id="380" r:id="rId5"/>
    <p:sldId id="307" r:id="rId6"/>
    <p:sldId id="375" r:id="rId7"/>
    <p:sldId id="318" r:id="rId8"/>
    <p:sldId id="317" r:id="rId9"/>
    <p:sldId id="325" r:id="rId10"/>
    <p:sldId id="356" r:id="rId11"/>
    <p:sldId id="358" r:id="rId12"/>
    <p:sldId id="359" r:id="rId13"/>
    <p:sldId id="382" r:id="rId14"/>
    <p:sldId id="360" r:id="rId15"/>
    <p:sldId id="362" r:id="rId16"/>
    <p:sldId id="364" r:id="rId17"/>
    <p:sldId id="365" r:id="rId18"/>
    <p:sldId id="381" r:id="rId19"/>
    <p:sldId id="366" r:id="rId20"/>
    <p:sldId id="367" r:id="rId21"/>
    <p:sldId id="368" r:id="rId22"/>
    <p:sldId id="369" r:id="rId23"/>
    <p:sldId id="370" r:id="rId24"/>
    <p:sldId id="377" r:id="rId25"/>
    <p:sldId id="322" r:id="rId26"/>
    <p:sldId id="347" r:id="rId27"/>
    <p:sldId id="378" r:id="rId28"/>
    <p:sldId id="311" r:id="rId29"/>
    <p:sldId id="353" r:id="rId30"/>
    <p:sldId id="355" r:id="rId31"/>
    <p:sldId id="373" r:id="rId32"/>
    <p:sldId id="372" r:id="rId33"/>
    <p:sldId id="350" r:id="rId34"/>
    <p:sldId id="374" r:id="rId35"/>
  </p:sldIdLst>
  <p:sldSz cx="12195175"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orient="horz" pos="698">
          <p15:clr>
            <a:srgbClr val="A4A3A4"/>
          </p15:clr>
        </p15:guide>
        <p15:guide id="3" orient="horz" pos="4150">
          <p15:clr>
            <a:srgbClr val="A4A3A4"/>
          </p15:clr>
        </p15:guide>
        <p15:guide id="4" orient="horz" pos="4032" userDrawn="1">
          <p15:clr>
            <a:srgbClr val="A4A3A4"/>
          </p15:clr>
        </p15:guide>
        <p15:guide id="5" orient="horz" pos="864" userDrawn="1">
          <p15:clr>
            <a:srgbClr val="A4A3A4"/>
          </p15:clr>
        </p15:guide>
        <p15:guide id="6" pos="385" userDrawn="1">
          <p15:clr>
            <a:srgbClr val="A4A3A4"/>
          </p15:clr>
        </p15:guide>
        <p15:guide id="7" pos="7488">
          <p15:clr>
            <a:srgbClr val="A4A3A4"/>
          </p15:clr>
        </p15:guide>
        <p15:guide id="8" orient="horz" pos="2304" userDrawn="1">
          <p15:clr>
            <a:srgbClr val="A4A3A4"/>
          </p15:clr>
        </p15:guide>
        <p15:guide id="9" pos="4129" userDrawn="1">
          <p15:clr>
            <a:srgbClr val="A4A3A4"/>
          </p15:clr>
        </p15:guide>
        <p15:guide id="10" pos="1417" userDrawn="1">
          <p15:clr>
            <a:srgbClr val="A4A3A4"/>
          </p15:clr>
        </p15:guide>
        <p15:guide id="11" orient="horz" pos="1440" userDrawn="1">
          <p15:clr>
            <a:srgbClr val="A4A3A4"/>
          </p15:clr>
        </p15:guide>
        <p15:guide id="12" orient="horz" pos="2736" userDrawn="1">
          <p15:clr>
            <a:srgbClr val="A4A3A4"/>
          </p15:clr>
        </p15:guide>
        <p15:guide id="13" orient="horz" pos="1872" userDrawn="1">
          <p15:clr>
            <a:srgbClr val="A4A3A4"/>
          </p15:clr>
        </p15:guide>
        <p15:guide id="14" orient="horz" pos="3168" userDrawn="1">
          <p15:clr>
            <a:srgbClr val="A4A3A4"/>
          </p15:clr>
        </p15:guide>
        <p15:guide id="15" orient="horz" pos="36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ssica Hahn" initials="JH" lastIdx="1" clrIdx="0"/>
  <p:cmAuthor id="1" name="Andreas Gute" initials="AG"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9295"/>
    <a:srgbClr val="40404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5396" autoAdjust="0"/>
  </p:normalViewPr>
  <p:slideViewPr>
    <p:cSldViewPr snapToGrid="0" snapToObjects="1" showGuides="1">
      <p:cViewPr>
        <p:scale>
          <a:sx n="90" d="100"/>
          <a:sy n="90" d="100"/>
        </p:scale>
        <p:origin x="66" y="273"/>
      </p:cViewPr>
      <p:guideLst>
        <p:guide orient="horz" pos="984"/>
        <p:guide orient="horz" pos="698"/>
        <p:guide orient="horz" pos="4150"/>
        <p:guide orient="horz" pos="4032"/>
        <p:guide orient="horz" pos="864"/>
        <p:guide pos="385"/>
        <p:guide pos="7488"/>
        <p:guide orient="horz" pos="2304"/>
        <p:guide pos="4129"/>
        <p:guide pos="1417"/>
        <p:guide orient="horz" pos="1440"/>
        <p:guide orient="horz" pos="2736"/>
        <p:guide orient="horz" pos="1872"/>
        <p:guide orient="horz" pos="3168"/>
        <p:guide orient="horz" pos="360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95" d="100"/>
          <a:sy n="95" d="100"/>
        </p:scale>
        <p:origin x="-363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Verdana" pitchFamily="34" charset="0"/>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9C4C21-CC19-4AF2-8794-44080B46D51F}" type="datetimeFigureOut">
              <a:rPr lang="en-US" smtClean="0">
                <a:latin typeface="Verdana" pitchFamily="34" charset="0"/>
              </a:rPr>
              <a:t>8/6/2017</a:t>
            </a:fld>
            <a:endParaRPr lang="en-US" dirty="0">
              <a:latin typeface="Verdana" pitchFamily="34" charset="0"/>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Verdana"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E34F30-C40F-4519-8868-155FFAED6DB6}" type="slidenum">
              <a:rPr lang="en-US" smtClean="0">
                <a:latin typeface="Verdana" pitchFamily="34" charset="0"/>
              </a:rPr>
              <a:t>‹#›</a:t>
            </a:fld>
            <a:endParaRPr lang="en-US" dirty="0">
              <a:latin typeface="Verdana" pitchFamily="34" charset="0"/>
            </a:endParaRPr>
          </a:p>
        </p:txBody>
      </p:sp>
    </p:spTree>
    <p:extLst>
      <p:ext uri="{BB962C8B-B14F-4D97-AF65-F5344CB8AC3E}">
        <p14:creationId xmlns:p14="http://schemas.microsoft.com/office/powerpoint/2010/main" val="2185542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Verdana" panose="020B0604030504040204" pitchFamily="34" charset="0"/>
              </a:defRPr>
            </a:lvl1pPr>
          </a:lstStyle>
          <a:p>
            <a:fld id="{7DE9A3C8-807A-4A75-9A1E-EAE0FB595EC0}" type="datetimeFigureOut">
              <a:rPr lang="de-DE" smtClean="0"/>
              <a:pPr/>
              <a:t>06.08.2017</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797C50C0-5230-4755-83E6-EDDFC3703500}" type="slidenum">
              <a:rPr lang="de-DE" smtClean="0"/>
              <a:pPr/>
              <a:t>‹#›</a:t>
            </a:fld>
            <a:endParaRPr lang="de-DE" dirty="0"/>
          </a:p>
        </p:txBody>
      </p:sp>
    </p:spTree>
    <p:extLst>
      <p:ext uri="{BB962C8B-B14F-4D97-AF65-F5344CB8AC3E}">
        <p14:creationId xmlns:p14="http://schemas.microsoft.com/office/powerpoint/2010/main" val="1607607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erdana" panose="020B0604030504040204" pitchFamily="34" charset="0"/>
        <a:ea typeface="+mn-ea"/>
        <a:cs typeface="+mn-cs"/>
      </a:defRPr>
    </a:lvl1pPr>
    <a:lvl2pPr marL="457200" algn="l" defTabSz="914400" rtl="0" eaLnBrk="1" latinLnBrk="0" hangingPunct="1">
      <a:defRPr sz="1200" kern="1200">
        <a:solidFill>
          <a:schemeClr val="tx1"/>
        </a:solidFill>
        <a:latin typeface="Verdana" panose="020B0604030504040204" pitchFamily="34" charset="0"/>
        <a:ea typeface="+mn-ea"/>
        <a:cs typeface="+mn-cs"/>
      </a:defRPr>
    </a:lvl2pPr>
    <a:lvl3pPr marL="914400" algn="l" defTabSz="914400" rtl="0" eaLnBrk="1" latinLnBrk="0" hangingPunct="1">
      <a:defRPr sz="1200" kern="1200">
        <a:solidFill>
          <a:schemeClr val="tx1"/>
        </a:solidFill>
        <a:latin typeface="Verdana" panose="020B0604030504040204" pitchFamily="34" charset="0"/>
        <a:ea typeface="+mn-ea"/>
        <a:cs typeface="+mn-cs"/>
      </a:defRPr>
    </a:lvl3pPr>
    <a:lvl4pPr marL="1371600" algn="l" defTabSz="914400" rtl="0" eaLnBrk="1" latinLnBrk="0" hangingPunct="1">
      <a:defRPr sz="1200" kern="1200">
        <a:solidFill>
          <a:schemeClr val="tx1"/>
        </a:solidFill>
        <a:latin typeface="Verdana" panose="020B0604030504040204" pitchFamily="34" charset="0"/>
        <a:ea typeface="+mn-ea"/>
        <a:cs typeface="+mn-cs"/>
      </a:defRPr>
    </a:lvl4pPr>
    <a:lvl5pPr marL="1828800" algn="l" defTabSz="914400" rtl="0" eaLnBrk="1" latinLnBrk="0" hangingPunct="1">
      <a:defRPr sz="120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lienbildplatzhalter 1"/>
          <p:cNvSpPr>
            <a:spLocks noGrp="1" noRot="1" noChangeAspect="1" noTextEdit="1"/>
          </p:cNvSpPr>
          <p:nvPr>
            <p:ph type="sldImg"/>
          </p:nvPr>
        </p:nvSpPr>
        <p:spPr>
          <a:xfrm>
            <a:off x="381000" y="685800"/>
            <a:ext cx="6096000" cy="3429000"/>
          </a:xfrm>
          <a:ln/>
        </p:spPr>
      </p:sp>
      <p:sp>
        <p:nvSpPr>
          <p:cNvPr id="21507" name="Notizenplatzhalt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
        <p:nvSpPr>
          <p:cNvPr id="21508" name="Kopfzeilenplatzhalt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sz="1400" b="1">
                <a:solidFill>
                  <a:schemeClr val="tx1"/>
                </a:solidFill>
                <a:latin typeface="Verdana" pitchFamily="34" charset="0"/>
              </a:defRPr>
            </a:lvl1pPr>
            <a:lvl2pPr marL="742950" indent="-285750" defTabSz="915988">
              <a:spcBef>
                <a:spcPct val="30000"/>
              </a:spcBef>
              <a:defRPr sz="1200">
                <a:solidFill>
                  <a:schemeClr val="tx1"/>
                </a:solidFill>
                <a:latin typeface="Verdana" pitchFamily="34" charset="0"/>
              </a:defRPr>
            </a:lvl2pPr>
            <a:lvl3pPr marL="1143000" indent="-228600" defTabSz="915988">
              <a:spcBef>
                <a:spcPct val="30000"/>
              </a:spcBef>
              <a:defRPr sz="1000">
                <a:solidFill>
                  <a:schemeClr val="tx1"/>
                </a:solidFill>
                <a:latin typeface="Verdana" pitchFamily="34" charset="0"/>
              </a:defRPr>
            </a:lvl3pPr>
            <a:lvl4pPr marL="1600200" indent="-228600" defTabSz="915988">
              <a:spcBef>
                <a:spcPct val="30000"/>
              </a:spcBef>
              <a:defRPr sz="1200">
                <a:solidFill>
                  <a:schemeClr val="tx1"/>
                </a:solidFill>
                <a:latin typeface="Verdana" pitchFamily="34" charset="0"/>
              </a:defRPr>
            </a:lvl4pPr>
            <a:lvl5pPr marL="2057400" indent="-228600" defTabSz="915988">
              <a:spcBef>
                <a:spcPct val="30000"/>
              </a:spcBef>
              <a:defRPr sz="1200">
                <a:solidFill>
                  <a:schemeClr val="tx1"/>
                </a:solidFill>
                <a:latin typeface="Verdana" pitchFamily="34" charset="0"/>
              </a:defRPr>
            </a:lvl5pPr>
            <a:lvl6pPr marL="2514600" indent="-228600" defTabSz="915988" eaLnBrk="0" fontAlgn="base" hangingPunct="0">
              <a:spcBef>
                <a:spcPct val="30000"/>
              </a:spcBef>
              <a:spcAft>
                <a:spcPct val="0"/>
              </a:spcAft>
              <a:defRPr sz="1200">
                <a:solidFill>
                  <a:schemeClr val="tx1"/>
                </a:solidFill>
                <a:latin typeface="Verdana" pitchFamily="34" charset="0"/>
              </a:defRPr>
            </a:lvl6pPr>
            <a:lvl7pPr marL="2971800" indent="-228600" defTabSz="915988" eaLnBrk="0" fontAlgn="base" hangingPunct="0">
              <a:spcBef>
                <a:spcPct val="30000"/>
              </a:spcBef>
              <a:spcAft>
                <a:spcPct val="0"/>
              </a:spcAft>
              <a:defRPr sz="1200">
                <a:solidFill>
                  <a:schemeClr val="tx1"/>
                </a:solidFill>
                <a:latin typeface="Verdana" pitchFamily="34" charset="0"/>
              </a:defRPr>
            </a:lvl7pPr>
            <a:lvl8pPr marL="3429000" indent="-228600" defTabSz="915988" eaLnBrk="0" fontAlgn="base" hangingPunct="0">
              <a:spcBef>
                <a:spcPct val="30000"/>
              </a:spcBef>
              <a:spcAft>
                <a:spcPct val="0"/>
              </a:spcAft>
              <a:defRPr sz="1200">
                <a:solidFill>
                  <a:schemeClr val="tx1"/>
                </a:solidFill>
                <a:latin typeface="Verdana" pitchFamily="34" charset="0"/>
              </a:defRPr>
            </a:lvl8pPr>
            <a:lvl9pPr marL="3886200" indent="-228600" defTabSz="915988" eaLnBrk="0" fontAlgn="base" hangingPunct="0">
              <a:spcBef>
                <a:spcPct val="30000"/>
              </a:spcBef>
              <a:spcAft>
                <a:spcPct val="0"/>
              </a:spcAft>
              <a:defRPr sz="1200">
                <a:solidFill>
                  <a:schemeClr val="tx1"/>
                </a:solidFill>
                <a:latin typeface="Verdana" pitchFamily="34" charset="0"/>
              </a:defRPr>
            </a:lvl9pPr>
          </a:lstStyle>
          <a:p>
            <a:pPr>
              <a:spcBef>
                <a:spcPct val="0"/>
              </a:spcBef>
            </a:pPr>
            <a:r>
              <a:rPr lang="de-DE" altLang="de-DE" sz="1200" b="0">
                <a:cs typeface="Arial" charset="0"/>
              </a:rPr>
              <a:t>Masterlayout</a:t>
            </a:r>
          </a:p>
        </p:txBody>
      </p:sp>
      <p:sp>
        <p:nvSpPr>
          <p:cNvPr id="21509" name="Datumsplatzhalt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sz="1400" b="1">
                <a:solidFill>
                  <a:schemeClr val="tx1"/>
                </a:solidFill>
                <a:latin typeface="Verdana" pitchFamily="34" charset="0"/>
              </a:defRPr>
            </a:lvl1pPr>
            <a:lvl2pPr marL="742950" indent="-285750" defTabSz="915988">
              <a:spcBef>
                <a:spcPct val="30000"/>
              </a:spcBef>
              <a:defRPr sz="1200">
                <a:solidFill>
                  <a:schemeClr val="tx1"/>
                </a:solidFill>
                <a:latin typeface="Verdana" pitchFamily="34" charset="0"/>
              </a:defRPr>
            </a:lvl2pPr>
            <a:lvl3pPr marL="1143000" indent="-228600" defTabSz="915988">
              <a:spcBef>
                <a:spcPct val="30000"/>
              </a:spcBef>
              <a:defRPr sz="1000">
                <a:solidFill>
                  <a:schemeClr val="tx1"/>
                </a:solidFill>
                <a:latin typeface="Verdana" pitchFamily="34" charset="0"/>
              </a:defRPr>
            </a:lvl3pPr>
            <a:lvl4pPr marL="1600200" indent="-228600" defTabSz="915988">
              <a:spcBef>
                <a:spcPct val="30000"/>
              </a:spcBef>
              <a:defRPr sz="1200">
                <a:solidFill>
                  <a:schemeClr val="tx1"/>
                </a:solidFill>
                <a:latin typeface="Verdana" pitchFamily="34" charset="0"/>
              </a:defRPr>
            </a:lvl4pPr>
            <a:lvl5pPr marL="2057400" indent="-228600" defTabSz="915988">
              <a:spcBef>
                <a:spcPct val="30000"/>
              </a:spcBef>
              <a:defRPr sz="1200">
                <a:solidFill>
                  <a:schemeClr val="tx1"/>
                </a:solidFill>
                <a:latin typeface="Verdana" pitchFamily="34" charset="0"/>
              </a:defRPr>
            </a:lvl5pPr>
            <a:lvl6pPr marL="2514600" indent="-228600" defTabSz="915988" eaLnBrk="0" fontAlgn="base" hangingPunct="0">
              <a:spcBef>
                <a:spcPct val="30000"/>
              </a:spcBef>
              <a:spcAft>
                <a:spcPct val="0"/>
              </a:spcAft>
              <a:defRPr sz="1200">
                <a:solidFill>
                  <a:schemeClr val="tx1"/>
                </a:solidFill>
                <a:latin typeface="Verdana" pitchFamily="34" charset="0"/>
              </a:defRPr>
            </a:lvl6pPr>
            <a:lvl7pPr marL="2971800" indent="-228600" defTabSz="915988" eaLnBrk="0" fontAlgn="base" hangingPunct="0">
              <a:spcBef>
                <a:spcPct val="30000"/>
              </a:spcBef>
              <a:spcAft>
                <a:spcPct val="0"/>
              </a:spcAft>
              <a:defRPr sz="1200">
                <a:solidFill>
                  <a:schemeClr val="tx1"/>
                </a:solidFill>
                <a:latin typeface="Verdana" pitchFamily="34" charset="0"/>
              </a:defRPr>
            </a:lvl7pPr>
            <a:lvl8pPr marL="3429000" indent="-228600" defTabSz="915988" eaLnBrk="0" fontAlgn="base" hangingPunct="0">
              <a:spcBef>
                <a:spcPct val="30000"/>
              </a:spcBef>
              <a:spcAft>
                <a:spcPct val="0"/>
              </a:spcAft>
              <a:defRPr sz="1200">
                <a:solidFill>
                  <a:schemeClr val="tx1"/>
                </a:solidFill>
                <a:latin typeface="Verdana" pitchFamily="34" charset="0"/>
              </a:defRPr>
            </a:lvl8pPr>
            <a:lvl9pPr marL="3886200" indent="-228600" defTabSz="915988" eaLnBrk="0" fontAlgn="base" hangingPunct="0">
              <a:spcBef>
                <a:spcPct val="30000"/>
              </a:spcBef>
              <a:spcAft>
                <a:spcPct val="0"/>
              </a:spcAft>
              <a:defRPr sz="1200">
                <a:solidFill>
                  <a:schemeClr val="tx1"/>
                </a:solidFill>
                <a:latin typeface="Verdana" pitchFamily="34" charset="0"/>
              </a:defRPr>
            </a:lvl9pPr>
          </a:lstStyle>
          <a:p>
            <a:pPr>
              <a:spcBef>
                <a:spcPct val="0"/>
              </a:spcBef>
            </a:pPr>
            <a:fld id="{FF9AAF8E-BC1B-4533-A06B-C4037719CEE4}" type="datetime1">
              <a:rPr lang="de-DE" altLang="de-DE" sz="1200" b="0" smtClean="0">
                <a:cs typeface="Arial" charset="0"/>
              </a:rPr>
              <a:pPr>
                <a:spcBef>
                  <a:spcPct val="0"/>
                </a:spcBef>
              </a:pPr>
              <a:t>06.08.2017</a:t>
            </a:fld>
            <a:endParaRPr lang="de-DE" altLang="de-DE" sz="1200" b="0">
              <a:cs typeface="Arial" charset="0"/>
            </a:endParaRPr>
          </a:p>
        </p:txBody>
      </p:sp>
      <p:sp>
        <p:nvSpPr>
          <p:cNvPr id="21510" name="Fußzeilenplatzhalt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sz="1400" b="1">
                <a:solidFill>
                  <a:schemeClr val="tx1"/>
                </a:solidFill>
                <a:latin typeface="Verdana" pitchFamily="34" charset="0"/>
              </a:defRPr>
            </a:lvl1pPr>
            <a:lvl2pPr marL="742950" indent="-285750" defTabSz="915988">
              <a:spcBef>
                <a:spcPct val="30000"/>
              </a:spcBef>
              <a:defRPr sz="1200">
                <a:solidFill>
                  <a:schemeClr val="tx1"/>
                </a:solidFill>
                <a:latin typeface="Verdana" pitchFamily="34" charset="0"/>
              </a:defRPr>
            </a:lvl2pPr>
            <a:lvl3pPr marL="1143000" indent="-228600" defTabSz="915988">
              <a:spcBef>
                <a:spcPct val="30000"/>
              </a:spcBef>
              <a:defRPr sz="1000">
                <a:solidFill>
                  <a:schemeClr val="tx1"/>
                </a:solidFill>
                <a:latin typeface="Verdana" pitchFamily="34" charset="0"/>
              </a:defRPr>
            </a:lvl3pPr>
            <a:lvl4pPr marL="1600200" indent="-228600" defTabSz="915988">
              <a:spcBef>
                <a:spcPct val="30000"/>
              </a:spcBef>
              <a:defRPr sz="1200">
                <a:solidFill>
                  <a:schemeClr val="tx1"/>
                </a:solidFill>
                <a:latin typeface="Verdana" pitchFamily="34" charset="0"/>
              </a:defRPr>
            </a:lvl4pPr>
            <a:lvl5pPr marL="2057400" indent="-228600" defTabSz="915988">
              <a:spcBef>
                <a:spcPct val="30000"/>
              </a:spcBef>
              <a:defRPr sz="1200">
                <a:solidFill>
                  <a:schemeClr val="tx1"/>
                </a:solidFill>
                <a:latin typeface="Verdana" pitchFamily="34" charset="0"/>
              </a:defRPr>
            </a:lvl5pPr>
            <a:lvl6pPr marL="2514600" indent="-228600" defTabSz="915988" eaLnBrk="0" fontAlgn="base" hangingPunct="0">
              <a:spcBef>
                <a:spcPct val="30000"/>
              </a:spcBef>
              <a:spcAft>
                <a:spcPct val="0"/>
              </a:spcAft>
              <a:defRPr sz="1200">
                <a:solidFill>
                  <a:schemeClr val="tx1"/>
                </a:solidFill>
                <a:latin typeface="Verdana" pitchFamily="34" charset="0"/>
              </a:defRPr>
            </a:lvl6pPr>
            <a:lvl7pPr marL="2971800" indent="-228600" defTabSz="915988" eaLnBrk="0" fontAlgn="base" hangingPunct="0">
              <a:spcBef>
                <a:spcPct val="30000"/>
              </a:spcBef>
              <a:spcAft>
                <a:spcPct val="0"/>
              </a:spcAft>
              <a:defRPr sz="1200">
                <a:solidFill>
                  <a:schemeClr val="tx1"/>
                </a:solidFill>
                <a:latin typeface="Verdana" pitchFamily="34" charset="0"/>
              </a:defRPr>
            </a:lvl7pPr>
            <a:lvl8pPr marL="3429000" indent="-228600" defTabSz="915988" eaLnBrk="0" fontAlgn="base" hangingPunct="0">
              <a:spcBef>
                <a:spcPct val="30000"/>
              </a:spcBef>
              <a:spcAft>
                <a:spcPct val="0"/>
              </a:spcAft>
              <a:defRPr sz="1200">
                <a:solidFill>
                  <a:schemeClr val="tx1"/>
                </a:solidFill>
                <a:latin typeface="Verdana" pitchFamily="34" charset="0"/>
              </a:defRPr>
            </a:lvl8pPr>
            <a:lvl9pPr marL="3886200" indent="-228600" defTabSz="915988" eaLnBrk="0" fontAlgn="base" hangingPunct="0">
              <a:spcBef>
                <a:spcPct val="30000"/>
              </a:spcBef>
              <a:spcAft>
                <a:spcPct val="0"/>
              </a:spcAft>
              <a:defRPr sz="1200">
                <a:solidFill>
                  <a:schemeClr val="tx1"/>
                </a:solidFill>
                <a:latin typeface="Verdana" pitchFamily="34" charset="0"/>
              </a:defRPr>
            </a:lvl9pPr>
          </a:lstStyle>
          <a:p>
            <a:pPr>
              <a:spcBef>
                <a:spcPct val="0"/>
              </a:spcBef>
            </a:pPr>
            <a:r>
              <a:rPr lang="de-DE" altLang="de-DE" sz="1200" b="0">
                <a:cs typeface="Arial" charset="0"/>
              </a:rPr>
              <a:t>© BIOTRONIK</a:t>
            </a:r>
          </a:p>
        </p:txBody>
      </p:sp>
      <p:sp>
        <p:nvSpPr>
          <p:cNvPr id="21511" name="Foliennummernplatzhalt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spcBef>
                <a:spcPct val="30000"/>
              </a:spcBef>
              <a:defRPr sz="1400" b="1">
                <a:solidFill>
                  <a:schemeClr val="tx1"/>
                </a:solidFill>
                <a:latin typeface="Verdana" pitchFamily="34" charset="0"/>
              </a:defRPr>
            </a:lvl1pPr>
            <a:lvl2pPr marL="742950" indent="-285750" defTabSz="915988">
              <a:spcBef>
                <a:spcPct val="30000"/>
              </a:spcBef>
              <a:defRPr sz="1200">
                <a:solidFill>
                  <a:schemeClr val="tx1"/>
                </a:solidFill>
                <a:latin typeface="Verdana" pitchFamily="34" charset="0"/>
              </a:defRPr>
            </a:lvl2pPr>
            <a:lvl3pPr marL="1143000" indent="-228600" defTabSz="915988">
              <a:spcBef>
                <a:spcPct val="30000"/>
              </a:spcBef>
              <a:defRPr sz="1000">
                <a:solidFill>
                  <a:schemeClr val="tx1"/>
                </a:solidFill>
                <a:latin typeface="Verdana" pitchFamily="34" charset="0"/>
              </a:defRPr>
            </a:lvl3pPr>
            <a:lvl4pPr marL="1600200" indent="-228600" defTabSz="915988">
              <a:spcBef>
                <a:spcPct val="30000"/>
              </a:spcBef>
              <a:defRPr sz="1200">
                <a:solidFill>
                  <a:schemeClr val="tx1"/>
                </a:solidFill>
                <a:latin typeface="Verdana" pitchFamily="34" charset="0"/>
              </a:defRPr>
            </a:lvl4pPr>
            <a:lvl5pPr marL="2057400" indent="-228600" defTabSz="915988">
              <a:spcBef>
                <a:spcPct val="30000"/>
              </a:spcBef>
              <a:defRPr sz="1200">
                <a:solidFill>
                  <a:schemeClr val="tx1"/>
                </a:solidFill>
                <a:latin typeface="Verdana" pitchFamily="34" charset="0"/>
              </a:defRPr>
            </a:lvl5pPr>
            <a:lvl6pPr marL="2514600" indent="-228600" defTabSz="915988" eaLnBrk="0" fontAlgn="base" hangingPunct="0">
              <a:spcBef>
                <a:spcPct val="30000"/>
              </a:spcBef>
              <a:spcAft>
                <a:spcPct val="0"/>
              </a:spcAft>
              <a:defRPr sz="1200">
                <a:solidFill>
                  <a:schemeClr val="tx1"/>
                </a:solidFill>
                <a:latin typeface="Verdana" pitchFamily="34" charset="0"/>
              </a:defRPr>
            </a:lvl6pPr>
            <a:lvl7pPr marL="2971800" indent="-228600" defTabSz="915988" eaLnBrk="0" fontAlgn="base" hangingPunct="0">
              <a:spcBef>
                <a:spcPct val="30000"/>
              </a:spcBef>
              <a:spcAft>
                <a:spcPct val="0"/>
              </a:spcAft>
              <a:defRPr sz="1200">
                <a:solidFill>
                  <a:schemeClr val="tx1"/>
                </a:solidFill>
                <a:latin typeface="Verdana" pitchFamily="34" charset="0"/>
              </a:defRPr>
            </a:lvl7pPr>
            <a:lvl8pPr marL="3429000" indent="-228600" defTabSz="915988" eaLnBrk="0" fontAlgn="base" hangingPunct="0">
              <a:spcBef>
                <a:spcPct val="30000"/>
              </a:spcBef>
              <a:spcAft>
                <a:spcPct val="0"/>
              </a:spcAft>
              <a:defRPr sz="1200">
                <a:solidFill>
                  <a:schemeClr val="tx1"/>
                </a:solidFill>
                <a:latin typeface="Verdana" pitchFamily="34" charset="0"/>
              </a:defRPr>
            </a:lvl8pPr>
            <a:lvl9pPr marL="3886200" indent="-228600" defTabSz="915988" eaLnBrk="0" fontAlgn="base" hangingPunct="0">
              <a:spcBef>
                <a:spcPct val="30000"/>
              </a:spcBef>
              <a:spcAft>
                <a:spcPct val="0"/>
              </a:spcAft>
              <a:defRPr sz="1200">
                <a:solidFill>
                  <a:schemeClr val="tx1"/>
                </a:solidFill>
                <a:latin typeface="Verdana" pitchFamily="34" charset="0"/>
              </a:defRPr>
            </a:lvl9pPr>
          </a:lstStyle>
          <a:p>
            <a:pPr>
              <a:spcBef>
                <a:spcPct val="0"/>
              </a:spcBef>
            </a:pPr>
            <a:fld id="{B61261BA-55FA-427F-8565-8FF0DABCBD8C}" type="slidenum">
              <a:rPr lang="de-DE" altLang="de-DE" sz="1200" b="0" smtClean="0">
                <a:cs typeface="Arial" charset="0"/>
              </a:rPr>
              <a:pPr>
                <a:spcBef>
                  <a:spcPct val="0"/>
                </a:spcBef>
              </a:pPr>
              <a:t>1</a:t>
            </a:fld>
            <a:endParaRPr lang="de-DE" altLang="de-DE" sz="1200" b="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need to change; need VCO?</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10</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need to change; need VCO?</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11</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need to change; need VCO?</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12</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13</a:t>
            </a:fld>
            <a:endParaRPr lang="de-DE" dirty="0"/>
          </a:p>
        </p:txBody>
      </p:sp>
    </p:spTree>
    <p:extLst>
      <p:ext uri="{BB962C8B-B14F-4D97-AF65-F5344CB8AC3E}">
        <p14:creationId xmlns:p14="http://schemas.microsoft.com/office/powerpoint/2010/main" val="1094089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14</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15</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16</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17</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18</a:t>
            </a:fld>
            <a:endParaRPr lang="de-DE" dirty="0"/>
          </a:p>
        </p:txBody>
      </p:sp>
    </p:spTree>
    <p:extLst>
      <p:ext uri="{BB962C8B-B14F-4D97-AF65-F5344CB8AC3E}">
        <p14:creationId xmlns:p14="http://schemas.microsoft.com/office/powerpoint/2010/main" val="3842515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19</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a:t>
            </a:r>
          </a:p>
        </p:txBody>
      </p:sp>
      <p:sp>
        <p:nvSpPr>
          <p:cNvPr id="4" name="Slide Number Placeholder 3"/>
          <p:cNvSpPr>
            <a:spLocks noGrp="1"/>
          </p:cNvSpPr>
          <p:nvPr>
            <p:ph type="sldNum" sz="quarter" idx="10"/>
          </p:nvPr>
        </p:nvSpPr>
        <p:spPr/>
        <p:txBody>
          <a:bodyPr/>
          <a:lstStyle/>
          <a:p>
            <a:fld id="{797C50C0-5230-4755-83E6-EDDFC3703500}" type="slidenum">
              <a:rPr lang="de-DE" smtClean="0"/>
              <a:pPr/>
              <a:t>2</a:t>
            </a:fld>
            <a:endParaRPr lang="de-DE" dirty="0"/>
          </a:p>
        </p:txBody>
      </p:sp>
    </p:spTree>
    <p:extLst>
      <p:ext uri="{BB962C8B-B14F-4D97-AF65-F5344CB8AC3E}">
        <p14:creationId xmlns:p14="http://schemas.microsoft.com/office/powerpoint/2010/main" val="4038126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need to change; need VCO?</a:t>
            </a:r>
          </a:p>
        </p:txBody>
      </p:sp>
      <p:sp>
        <p:nvSpPr>
          <p:cNvPr id="4" name="Slide Number Placeholder 3"/>
          <p:cNvSpPr>
            <a:spLocks noGrp="1"/>
          </p:cNvSpPr>
          <p:nvPr>
            <p:ph type="sldNum" sz="quarter" idx="10"/>
          </p:nvPr>
        </p:nvSpPr>
        <p:spPr/>
        <p:txBody>
          <a:bodyPr/>
          <a:lstStyle/>
          <a:p>
            <a:fld id="{797C50C0-5230-4755-83E6-EDDFC3703500}" type="slidenum">
              <a:rPr lang="de-DE" smtClean="0"/>
              <a:pPr/>
              <a:t>20</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need to change; need VCO?</a:t>
            </a:r>
          </a:p>
        </p:txBody>
      </p:sp>
      <p:sp>
        <p:nvSpPr>
          <p:cNvPr id="4" name="Slide Number Placeholder 3"/>
          <p:cNvSpPr>
            <a:spLocks noGrp="1"/>
          </p:cNvSpPr>
          <p:nvPr>
            <p:ph type="sldNum" sz="quarter" idx="10"/>
          </p:nvPr>
        </p:nvSpPr>
        <p:spPr/>
        <p:txBody>
          <a:bodyPr/>
          <a:lstStyle/>
          <a:p>
            <a:fld id="{797C50C0-5230-4755-83E6-EDDFC3703500}" type="slidenum">
              <a:rPr lang="de-DE" smtClean="0"/>
              <a:pPr/>
              <a:t>21</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22</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20-23:</a:t>
            </a:r>
            <a:r>
              <a:rPr lang="en-US" baseline="0" dirty="0"/>
              <a:t> 30s</a:t>
            </a:r>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23</a:t>
            </a:fld>
            <a:endParaRPr lang="de-DE" dirty="0"/>
          </a:p>
        </p:txBody>
      </p:sp>
    </p:spTree>
    <p:extLst>
      <p:ext uri="{BB962C8B-B14F-4D97-AF65-F5344CB8AC3E}">
        <p14:creationId xmlns:p14="http://schemas.microsoft.com/office/powerpoint/2010/main" val="202025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90s</a:t>
            </a:r>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24</a:t>
            </a:fld>
            <a:endParaRPr lang="de-DE" dirty="0"/>
          </a:p>
        </p:txBody>
      </p:sp>
    </p:spTree>
    <p:extLst>
      <p:ext uri="{BB962C8B-B14F-4D97-AF65-F5344CB8AC3E}">
        <p14:creationId xmlns:p14="http://schemas.microsoft.com/office/powerpoint/2010/main" val="2154573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25</a:t>
            </a:fld>
            <a:endParaRPr lang="de-DE" dirty="0"/>
          </a:p>
        </p:txBody>
      </p:sp>
    </p:spTree>
    <p:extLst>
      <p:ext uri="{BB962C8B-B14F-4D97-AF65-F5344CB8AC3E}">
        <p14:creationId xmlns:p14="http://schemas.microsoft.com/office/powerpoint/2010/main" val="1748786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90s</a:t>
            </a:r>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27</a:t>
            </a:fld>
            <a:endParaRPr lang="de-DE" dirty="0"/>
          </a:p>
        </p:txBody>
      </p:sp>
    </p:spTree>
    <p:extLst>
      <p:ext uri="{BB962C8B-B14F-4D97-AF65-F5344CB8AC3E}">
        <p14:creationId xmlns:p14="http://schemas.microsoft.com/office/powerpoint/2010/main" val="732037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preliminary test for the first user case, which shows my developed system works quite well in doing assessment.  In the future, we are able to extend to more comprehensive testing using the system I developed.</a:t>
            </a:r>
          </a:p>
        </p:txBody>
      </p:sp>
      <p:sp>
        <p:nvSpPr>
          <p:cNvPr id="4" name="Slide Number Placeholder 3"/>
          <p:cNvSpPr>
            <a:spLocks noGrp="1"/>
          </p:cNvSpPr>
          <p:nvPr>
            <p:ph type="sldNum" sz="quarter" idx="10"/>
          </p:nvPr>
        </p:nvSpPr>
        <p:spPr/>
        <p:txBody>
          <a:bodyPr/>
          <a:lstStyle/>
          <a:p>
            <a:fld id="{797C50C0-5230-4755-83E6-EDDFC3703500}" type="slidenum">
              <a:rPr lang="de-DE" smtClean="0"/>
              <a:pPr/>
              <a:t>28</a:t>
            </a:fld>
            <a:endParaRPr lang="de-DE" dirty="0"/>
          </a:p>
        </p:txBody>
      </p:sp>
    </p:spTree>
    <p:extLst>
      <p:ext uri="{BB962C8B-B14F-4D97-AF65-F5344CB8AC3E}">
        <p14:creationId xmlns:p14="http://schemas.microsoft.com/office/powerpoint/2010/main" val="939397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29</a:t>
            </a:fld>
            <a:endParaRPr lang="de-DE" dirty="0"/>
          </a:p>
        </p:txBody>
      </p:sp>
    </p:spTree>
    <p:extLst>
      <p:ext uri="{BB962C8B-B14F-4D97-AF65-F5344CB8AC3E}">
        <p14:creationId xmlns:p14="http://schemas.microsoft.com/office/powerpoint/2010/main" val="4271700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90s:</a:t>
            </a:r>
          </a:p>
          <a:p>
            <a:r>
              <a:rPr lang="en-US" dirty="0"/>
              <a:t>1\why we need to develop a system?</a:t>
            </a:r>
          </a:p>
          <a:p>
            <a:r>
              <a:rPr lang="en-US" dirty="0"/>
              <a:t>2\workflow</a:t>
            </a:r>
          </a:p>
        </p:txBody>
      </p:sp>
      <p:sp>
        <p:nvSpPr>
          <p:cNvPr id="4" name="Slide Number Placeholder 3"/>
          <p:cNvSpPr>
            <a:spLocks noGrp="1"/>
          </p:cNvSpPr>
          <p:nvPr>
            <p:ph type="sldNum" sz="quarter" idx="10"/>
          </p:nvPr>
        </p:nvSpPr>
        <p:spPr/>
        <p:txBody>
          <a:bodyPr/>
          <a:lstStyle/>
          <a:p>
            <a:fld id="{797C50C0-5230-4755-83E6-EDDFC3703500}" type="slidenum">
              <a:rPr lang="de-DE" smtClean="0"/>
              <a:pPr/>
              <a:t>30</a:t>
            </a:fld>
            <a:endParaRPr lang="de-DE" dirty="0"/>
          </a:p>
        </p:txBody>
      </p:sp>
    </p:spTree>
    <p:extLst>
      <p:ext uri="{BB962C8B-B14F-4D97-AF65-F5344CB8AC3E}">
        <p14:creationId xmlns:p14="http://schemas.microsoft.com/office/powerpoint/2010/main" val="251676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a:t>
            </a:r>
          </a:p>
        </p:txBody>
      </p:sp>
      <p:sp>
        <p:nvSpPr>
          <p:cNvPr id="4" name="Slide Number Placeholder 3"/>
          <p:cNvSpPr>
            <a:spLocks noGrp="1"/>
          </p:cNvSpPr>
          <p:nvPr>
            <p:ph type="sldNum" sz="quarter" idx="10"/>
          </p:nvPr>
        </p:nvSpPr>
        <p:spPr/>
        <p:txBody>
          <a:bodyPr/>
          <a:lstStyle/>
          <a:p>
            <a:fld id="{797C50C0-5230-4755-83E6-EDDFC3703500}" type="slidenum">
              <a:rPr lang="de-DE" smtClean="0"/>
              <a:pPr/>
              <a:t>3</a:t>
            </a:fld>
            <a:endParaRPr lang="de-DE" dirty="0"/>
          </a:p>
        </p:txBody>
      </p:sp>
    </p:spTree>
    <p:extLst>
      <p:ext uri="{BB962C8B-B14F-4D97-AF65-F5344CB8AC3E}">
        <p14:creationId xmlns:p14="http://schemas.microsoft.com/office/powerpoint/2010/main" val="1963760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90s:</a:t>
            </a:r>
          </a:p>
          <a:p>
            <a:r>
              <a:rPr lang="en-US" dirty="0"/>
              <a:t>1\why we need to develop a system?</a:t>
            </a:r>
          </a:p>
          <a:p>
            <a:r>
              <a:rPr lang="en-US" dirty="0"/>
              <a:t>2\workflow</a:t>
            </a:r>
          </a:p>
        </p:txBody>
      </p:sp>
      <p:sp>
        <p:nvSpPr>
          <p:cNvPr id="4" name="Slide Number Placeholder 3"/>
          <p:cNvSpPr>
            <a:spLocks noGrp="1"/>
          </p:cNvSpPr>
          <p:nvPr>
            <p:ph type="sldNum" sz="quarter" idx="10"/>
          </p:nvPr>
        </p:nvSpPr>
        <p:spPr/>
        <p:txBody>
          <a:bodyPr/>
          <a:lstStyle/>
          <a:p>
            <a:fld id="{797C50C0-5230-4755-83E6-EDDFC3703500}" type="slidenum">
              <a:rPr lang="de-DE" smtClean="0"/>
              <a:pPr/>
              <a:t>31</a:t>
            </a:fld>
            <a:endParaRPr lang="de-DE" dirty="0"/>
          </a:p>
        </p:txBody>
      </p:sp>
    </p:spTree>
    <p:extLst>
      <p:ext uri="{BB962C8B-B14F-4D97-AF65-F5344CB8AC3E}">
        <p14:creationId xmlns:p14="http://schemas.microsoft.com/office/powerpoint/2010/main" val="2516766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90s:</a:t>
            </a:r>
          </a:p>
          <a:p>
            <a:r>
              <a:rPr lang="en-US" dirty="0"/>
              <a:t>1\why we need to develop a system?</a:t>
            </a:r>
          </a:p>
          <a:p>
            <a:r>
              <a:rPr lang="en-US" dirty="0"/>
              <a:t>2\workflow</a:t>
            </a:r>
          </a:p>
        </p:txBody>
      </p:sp>
      <p:sp>
        <p:nvSpPr>
          <p:cNvPr id="4" name="Slide Number Placeholder 3"/>
          <p:cNvSpPr>
            <a:spLocks noGrp="1"/>
          </p:cNvSpPr>
          <p:nvPr>
            <p:ph type="sldNum" sz="quarter" idx="10"/>
          </p:nvPr>
        </p:nvSpPr>
        <p:spPr/>
        <p:txBody>
          <a:bodyPr/>
          <a:lstStyle/>
          <a:p>
            <a:fld id="{797C50C0-5230-4755-83E6-EDDFC3703500}" type="slidenum">
              <a:rPr lang="de-DE" smtClean="0"/>
              <a:pPr/>
              <a:t>32</a:t>
            </a:fld>
            <a:endParaRPr lang="de-DE" dirty="0"/>
          </a:p>
        </p:txBody>
      </p:sp>
    </p:spTree>
    <p:extLst>
      <p:ext uri="{BB962C8B-B14F-4D97-AF65-F5344CB8AC3E}">
        <p14:creationId xmlns:p14="http://schemas.microsoft.com/office/powerpoint/2010/main" val="2516766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33</a:t>
            </a:fld>
            <a:endParaRPr lang="de-DE" dirty="0"/>
          </a:p>
        </p:txBody>
      </p:sp>
    </p:spTree>
    <p:extLst>
      <p:ext uri="{BB962C8B-B14F-4D97-AF65-F5344CB8AC3E}">
        <p14:creationId xmlns:p14="http://schemas.microsoft.com/office/powerpoint/2010/main" val="170011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90s</a:t>
            </a:r>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4</a:t>
            </a:fld>
            <a:endParaRPr lang="de-DE" dirty="0"/>
          </a:p>
        </p:txBody>
      </p:sp>
    </p:spTree>
    <p:extLst>
      <p:ext uri="{BB962C8B-B14F-4D97-AF65-F5344CB8AC3E}">
        <p14:creationId xmlns:p14="http://schemas.microsoft.com/office/powerpoint/2010/main" val="236622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90s</a:t>
            </a:r>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5</a:t>
            </a:fld>
            <a:endParaRPr lang="de-DE" dirty="0"/>
          </a:p>
        </p:txBody>
      </p:sp>
    </p:spTree>
    <p:extLst>
      <p:ext uri="{BB962C8B-B14F-4D97-AF65-F5344CB8AC3E}">
        <p14:creationId xmlns:p14="http://schemas.microsoft.com/office/powerpoint/2010/main" val="386173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90s</a:t>
            </a:r>
            <a:endParaRPr lang="en-US" dirty="0"/>
          </a:p>
        </p:txBody>
      </p:sp>
      <p:sp>
        <p:nvSpPr>
          <p:cNvPr id="4" name="Slide Number Placeholder 3"/>
          <p:cNvSpPr>
            <a:spLocks noGrp="1"/>
          </p:cNvSpPr>
          <p:nvPr>
            <p:ph type="sldNum" sz="quarter" idx="10"/>
          </p:nvPr>
        </p:nvSpPr>
        <p:spPr/>
        <p:txBody>
          <a:bodyPr/>
          <a:lstStyle/>
          <a:p>
            <a:fld id="{797C50C0-5230-4755-83E6-EDDFC3703500}" type="slidenum">
              <a:rPr lang="de-DE" smtClean="0"/>
              <a:pPr/>
              <a:t>6</a:t>
            </a:fld>
            <a:endParaRPr lang="de-DE" dirty="0"/>
          </a:p>
        </p:txBody>
      </p:sp>
    </p:spTree>
    <p:extLst>
      <p:ext uri="{BB962C8B-B14F-4D97-AF65-F5344CB8AC3E}">
        <p14:creationId xmlns:p14="http://schemas.microsoft.com/office/powerpoint/2010/main" val="411360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90s:</a:t>
            </a:r>
          </a:p>
          <a:p>
            <a:r>
              <a:rPr lang="en-US" dirty="0"/>
              <a:t>1\why we need to develop a system?</a:t>
            </a:r>
          </a:p>
          <a:p>
            <a:r>
              <a:rPr lang="en-US" dirty="0"/>
              <a:t>2\workflow</a:t>
            </a:r>
          </a:p>
        </p:txBody>
      </p:sp>
      <p:sp>
        <p:nvSpPr>
          <p:cNvPr id="4" name="Slide Number Placeholder 3"/>
          <p:cNvSpPr>
            <a:spLocks noGrp="1"/>
          </p:cNvSpPr>
          <p:nvPr>
            <p:ph type="sldNum" sz="quarter" idx="10"/>
          </p:nvPr>
        </p:nvSpPr>
        <p:spPr/>
        <p:txBody>
          <a:bodyPr/>
          <a:lstStyle/>
          <a:p>
            <a:fld id="{797C50C0-5230-4755-83E6-EDDFC3703500}" type="slidenum">
              <a:rPr lang="de-DE" smtClean="0"/>
              <a:pPr/>
              <a:t>7</a:t>
            </a:fld>
            <a:endParaRPr lang="de-DE" dirty="0"/>
          </a:p>
        </p:txBody>
      </p:sp>
    </p:spTree>
    <p:extLst>
      <p:ext uri="{BB962C8B-B14F-4D97-AF65-F5344CB8AC3E}">
        <p14:creationId xmlns:p14="http://schemas.microsoft.com/office/powerpoint/2010/main" val="128484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8</a:t>
            </a:fld>
            <a:endParaRPr lang="de-DE" dirty="0"/>
          </a:p>
        </p:txBody>
      </p:sp>
    </p:spTree>
    <p:extLst>
      <p:ext uri="{BB962C8B-B14F-4D97-AF65-F5344CB8AC3E}">
        <p14:creationId xmlns:p14="http://schemas.microsoft.com/office/powerpoint/2010/main" val="3396333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60s</a:t>
            </a:r>
          </a:p>
        </p:txBody>
      </p:sp>
      <p:sp>
        <p:nvSpPr>
          <p:cNvPr id="4" name="Slide Number Placeholder 3"/>
          <p:cNvSpPr>
            <a:spLocks noGrp="1"/>
          </p:cNvSpPr>
          <p:nvPr>
            <p:ph type="sldNum" sz="quarter" idx="10"/>
          </p:nvPr>
        </p:nvSpPr>
        <p:spPr/>
        <p:txBody>
          <a:bodyPr/>
          <a:lstStyle/>
          <a:p>
            <a:fld id="{797C50C0-5230-4755-83E6-EDDFC3703500}" type="slidenum">
              <a:rPr lang="de-DE" smtClean="0"/>
              <a:pPr/>
              <a:t>9</a:t>
            </a:fld>
            <a:endParaRPr lang="de-DE" dirty="0"/>
          </a:p>
        </p:txBody>
      </p:sp>
    </p:spTree>
    <p:extLst>
      <p:ext uri="{BB962C8B-B14F-4D97-AF65-F5344CB8AC3E}">
        <p14:creationId xmlns:p14="http://schemas.microsoft.com/office/powerpoint/2010/main" val="2020250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Bildplatzhalter 4"/>
          <p:cNvSpPr>
            <a:spLocks noGrp="1" noChangeAspect="1"/>
          </p:cNvSpPr>
          <p:nvPr>
            <p:ph type="pic" sz="quarter" idx="13"/>
          </p:nvPr>
        </p:nvSpPr>
        <p:spPr bwMode="gray">
          <a:xfrm>
            <a:off x="318653" y="224930"/>
            <a:ext cx="11579053" cy="5428469"/>
          </a:xfrm>
          <a:custGeom>
            <a:avLst/>
            <a:gdLst>
              <a:gd name="connsiteX0" fmla="*/ 9 w 8683625"/>
              <a:gd name="connsiteY0" fmla="*/ 2073784 h 5429250"/>
              <a:gd name="connsiteX1" fmla="*/ 4341813 w 8683625"/>
              <a:gd name="connsiteY1" fmla="*/ 0 h 5429250"/>
              <a:gd name="connsiteX2" fmla="*/ 8683616 w 8683625"/>
              <a:gd name="connsiteY2" fmla="*/ 2073784 h 5429250"/>
              <a:gd name="connsiteX3" fmla="*/ 7025195 w 8683625"/>
              <a:gd name="connsiteY3" fmla="*/ 5429236 h 5429250"/>
              <a:gd name="connsiteX4" fmla="*/ 1658430 w 8683625"/>
              <a:gd name="connsiteY4" fmla="*/ 5429236 h 5429250"/>
              <a:gd name="connsiteX5" fmla="*/ 9 w 8683625"/>
              <a:gd name="connsiteY5" fmla="*/ 2073784 h 5429250"/>
              <a:gd name="connsiteX0" fmla="*/ 0 w 8691102"/>
              <a:gd name="connsiteY0" fmla="*/ 2076137 h 5431589"/>
              <a:gd name="connsiteX1" fmla="*/ 4341804 w 8691102"/>
              <a:gd name="connsiteY1" fmla="*/ 2353 h 5431589"/>
              <a:gd name="connsiteX2" fmla="*/ 8691102 w 8691102"/>
              <a:gd name="connsiteY2" fmla="*/ 0 h 5431589"/>
              <a:gd name="connsiteX3" fmla="*/ 7025186 w 8691102"/>
              <a:gd name="connsiteY3" fmla="*/ 5431589 h 5431589"/>
              <a:gd name="connsiteX4" fmla="*/ 1658421 w 8691102"/>
              <a:gd name="connsiteY4" fmla="*/ 5431589 h 5431589"/>
              <a:gd name="connsiteX5" fmla="*/ 0 w 8691102"/>
              <a:gd name="connsiteY5" fmla="*/ 2076137 h 5431589"/>
              <a:gd name="connsiteX0" fmla="*/ 0 w 8691102"/>
              <a:gd name="connsiteY0" fmla="*/ 2076137 h 5431589"/>
              <a:gd name="connsiteX1" fmla="*/ 2152 w 8691102"/>
              <a:gd name="connsiteY1" fmla="*/ 9848 h 5431589"/>
              <a:gd name="connsiteX2" fmla="*/ 8691102 w 8691102"/>
              <a:gd name="connsiteY2" fmla="*/ 0 h 5431589"/>
              <a:gd name="connsiteX3" fmla="*/ 7025186 w 8691102"/>
              <a:gd name="connsiteY3" fmla="*/ 5431589 h 5431589"/>
              <a:gd name="connsiteX4" fmla="*/ 1658421 w 8691102"/>
              <a:gd name="connsiteY4" fmla="*/ 5431589 h 5431589"/>
              <a:gd name="connsiteX5" fmla="*/ 0 w 8691102"/>
              <a:gd name="connsiteY5" fmla="*/ 2076137 h 5431589"/>
              <a:gd name="connsiteX0" fmla="*/ 0 w 8691102"/>
              <a:gd name="connsiteY0" fmla="*/ 2076137 h 5431589"/>
              <a:gd name="connsiteX1" fmla="*/ 2152 w 8691102"/>
              <a:gd name="connsiteY1" fmla="*/ 9848 h 5431589"/>
              <a:gd name="connsiteX2" fmla="*/ 8691102 w 8691102"/>
              <a:gd name="connsiteY2" fmla="*/ 0 h 5431589"/>
              <a:gd name="connsiteX3" fmla="*/ 8681599 w 8691102"/>
              <a:gd name="connsiteY3" fmla="*/ 5424094 h 5431589"/>
              <a:gd name="connsiteX4" fmla="*/ 1658421 w 8691102"/>
              <a:gd name="connsiteY4" fmla="*/ 5431589 h 5431589"/>
              <a:gd name="connsiteX5" fmla="*/ 0 w 8691102"/>
              <a:gd name="connsiteY5" fmla="*/ 2076137 h 5431589"/>
              <a:gd name="connsiteX0" fmla="*/ 0 w 8691102"/>
              <a:gd name="connsiteY0" fmla="*/ 2076137 h 5431589"/>
              <a:gd name="connsiteX1" fmla="*/ 2152 w 8691102"/>
              <a:gd name="connsiteY1" fmla="*/ 9848 h 5431589"/>
              <a:gd name="connsiteX2" fmla="*/ 8691102 w 8691102"/>
              <a:gd name="connsiteY2" fmla="*/ 0 h 5431589"/>
              <a:gd name="connsiteX3" fmla="*/ 8681599 w 8691102"/>
              <a:gd name="connsiteY3" fmla="*/ 5424094 h 5431589"/>
              <a:gd name="connsiteX4" fmla="*/ 2985050 w 8691102"/>
              <a:gd name="connsiteY4" fmla="*/ 5431589 h 5431589"/>
              <a:gd name="connsiteX5" fmla="*/ 0 w 8691102"/>
              <a:gd name="connsiteY5" fmla="*/ 2076137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0 w 8698598"/>
              <a:gd name="connsiteY5"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1353998 w 8698598"/>
              <a:gd name="connsiteY5" fmla="*/ 5421871 h 5431589"/>
              <a:gd name="connsiteX6" fmla="*/ 0 w 8698598"/>
              <a:gd name="connsiteY6"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52221 w 8698598"/>
              <a:gd name="connsiteY5" fmla="*/ 4282618 h 5431589"/>
              <a:gd name="connsiteX6" fmla="*/ 0 w 8698598"/>
              <a:gd name="connsiteY6"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52221 w 8698598"/>
              <a:gd name="connsiteY5" fmla="*/ 4282618 h 5431589"/>
              <a:gd name="connsiteX6" fmla="*/ 79834 w 8698598"/>
              <a:gd name="connsiteY6" fmla="*/ 5114572 h 5431589"/>
              <a:gd name="connsiteX7" fmla="*/ 0 w 8698598"/>
              <a:gd name="connsiteY7"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52221 w 8698598"/>
              <a:gd name="connsiteY5" fmla="*/ 4282618 h 5431589"/>
              <a:gd name="connsiteX6" fmla="*/ 237231 w 8698598"/>
              <a:gd name="connsiteY6" fmla="*/ 5406881 h 5431589"/>
              <a:gd name="connsiteX7" fmla="*/ 0 w 8698598"/>
              <a:gd name="connsiteY7"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1174116 w 8698598"/>
              <a:gd name="connsiteY5" fmla="*/ 4664868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987926 w 8698598"/>
              <a:gd name="connsiteY5" fmla="*/ 4290114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96239 w 8698598"/>
              <a:gd name="connsiteY3" fmla="*/ 5428856 h 5431589"/>
              <a:gd name="connsiteX4" fmla="*/ 2992546 w 8698598"/>
              <a:gd name="connsiteY4" fmla="*/ 5431589 h 5431589"/>
              <a:gd name="connsiteX5" fmla="*/ 2987926 w 8698598"/>
              <a:gd name="connsiteY5" fmla="*/ 4290114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96239 w 8698598"/>
              <a:gd name="connsiteY3" fmla="*/ 5428856 h 5431589"/>
              <a:gd name="connsiteX4" fmla="*/ 2992546 w 8698598"/>
              <a:gd name="connsiteY4" fmla="*/ 5431589 h 5431589"/>
              <a:gd name="connsiteX5" fmla="*/ 2987926 w 8698598"/>
              <a:gd name="connsiteY5" fmla="*/ 4290114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96239 w 8698598"/>
              <a:gd name="connsiteY3" fmla="*/ 5428856 h 5431589"/>
              <a:gd name="connsiteX4" fmla="*/ 2985186 w 8698598"/>
              <a:gd name="connsiteY4" fmla="*/ 5430795 h 5431589"/>
              <a:gd name="connsiteX5" fmla="*/ 2992546 w 8698598"/>
              <a:gd name="connsiteY5" fmla="*/ 5431589 h 5431589"/>
              <a:gd name="connsiteX6" fmla="*/ 2987926 w 8698598"/>
              <a:gd name="connsiteY6" fmla="*/ 4290114 h 5431589"/>
              <a:gd name="connsiteX7" fmla="*/ 252221 w 8698598"/>
              <a:gd name="connsiteY7" fmla="*/ 4282618 h 5431589"/>
              <a:gd name="connsiteX8" fmla="*/ 237231 w 8698598"/>
              <a:gd name="connsiteY8" fmla="*/ 5406881 h 5431589"/>
              <a:gd name="connsiteX9" fmla="*/ 0 w 8698598"/>
              <a:gd name="connsiteY9" fmla="*/ 5418944 h 5431589"/>
              <a:gd name="connsiteX0" fmla="*/ 0 w 8698598"/>
              <a:gd name="connsiteY0" fmla="*/ 5418944 h 5488739"/>
              <a:gd name="connsiteX1" fmla="*/ 9648 w 8698598"/>
              <a:gd name="connsiteY1" fmla="*/ 9848 h 5488739"/>
              <a:gd name="connsiteX2" fmla="*/ 8698598 w 8698598"/>
              <a:gd name="connsiteY2" fmla="*/ 0 h 5488739"/>
              <a:gd name="connsiteX3" fmla="*/ 8696239 w 8698598"/>
              <a:gd name="connsiteY3" fmla="*/ 5428856 h 5488739"/>
              <a:gd name="connsiteX4" fmla="*/ 2985186 w 8698598"/>
              <a:gd name="connsiteY4" fmla="*/ 5430795 h 5488739"/>
              <a:gd name="connsiteX5" fmla="*/ 3023502 w 8698598"/>
              <a:gd name="connsiteY5" fmla="*/ 5488739 h 5488739"/>
              <a:gd name="connsiteX6" fmla="*/ 2987926 w 8698598"/>
              <a:gd name="connsiteY6" fmla="*/ 4290114 h 5488739"/>
              <a:gd name="connsiteX7" fmla="*/ 252221 w 8698598"/>
              <a:gd name="connsiteY7" fmla="*/ 4282618 h 5488739"/>
              <a:gd name="connsiteX8" fmla="*/ 237231 w 8698598"/>
              <a:gd name="connsiteY8" fmla="*/ 5406881 h 5488739"/>
              <a:gd name="connsiteX9" fmla="*/ 0 w 8698598"/>
              <a:gd name="connsiteY9" fmla="*/ 5418944 h 5488739"/>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28252 w 8698598"/>
              <a:gd name="connsiteY5" fmla="*/ 5231564 h 5430795"/>
              <a:gd name="connsiteX6" fmla="*/ 2987926 w 8698598"/>
              <a:gd name="connsiteY6" fmla="*/ 4290114 h 5430795"/>
              <a:gd name="connsiteX7" fmla="*/ 252221 w 8698598"/>
              <a:gd name="connsiteY7" fmla="*/ 4282618 h 5430795"/>
              <a:gd name="connsiteX8" fmla="*/ 237231 w 8698598"/>
              <a:gd name="connsiteY8" fmla="*/ 5406881 h 5430795"/>
              <a:gd name="connsiteX9" fmla="*/ 0 w 8698598"/>
              <a:gd name="connsiteY9"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252221 w 8698598"/>
              <a:gd name="connsiteY6" fmla="*/ 4282618 h 5430795"/>
              <a:gd name="connsiteX7" fmla="*/ 237231 w 8698598"/>
              <a:gd name="connsiteY7" fmla="*/ 5406881 h 5430795"/>
              <a:gd name="connsiteX8" fmla="*/ 0 w 8698598"/>
              <a:gd name="connsiteY8"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352234 w 8698598"/>
              <a:gd name="connsiteY6" fmla="*/ 4399299 h 5430795"/>
              <a:gd name="connsiteX7" fmla="*/ 237231 w 8698598"/>
              <a:gd name="connsiteY7" fmla="*/ 5406881 h 5430795"/>
              <a:gd name="connsiteX8" fmla="*/ 0 w 8698598"/>
              <a:gd name="connsiteY8"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249840 w 8698598"/>
              <a:gd name="connsiteY6" fmla="*/ 4289761 h 5430795"/>
              <a:gd name="connsiteX7" fmla="*/ 237231 w 8698598"/>
              <a:gd name="connsiteY7" fmla="*/ 5406881 h 5430795"/>
              <a:gd name="connsiteX8" fmla="*/ 0 w 8698598"/>
              <a:gd name="connsiteY8"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249840 w 8698598"/>
              <a:gd name="connsiteY6" fmla="*/ 4289761 h 5430795"/>
              <a:gd name="connsiteX7" fmla="*/ 249137 w 8698598"/>
              <a:gd name="connsiteY7" fmla="*/ 5428312 h 5430795"/>
              <a:gd name="connsiteX8" fmla="*/ 0 w 8698598"/>
              <a:gd name="connsiteY8" fmla="*/ 5418944 h 5430795"/>
              <a:gd name="connsiteX0" fmla="*/ 7065 w 8688994"/>
              <a:gd name="connsiteY0" fmla="*/ 5428469 h 5430795"/>
              <a:gd name="connsiteX1" fmla="*/ 44 w 8688994"/>
              <a:gd name="connsiteY1" fmla="*/ 9848 h 5430795"/>
              <a:gd name="connsiteX2" fmla="*/ 8688994 w 8688994"/>
              <a:gd name="connsiteY2" fmla="*/ 0 h 5430795"/>
              <a:gd name="connsiteX3" fmla="*/ 8686635 w 8688994"/>
              <a:gd name="connsiteY3" fmla="*/ 5428856 h 5430795"/>
              <a:gd name="connsiteX4" fmla="*/ 2975582 w 8688994"/>
              <a:gd name="connsiteY4" fmla="*/ 5430795 h 5430795"/>
              <a:gd name="connsiteX5" fmla="*/ 2978322 w 8688994"/>
              <a:gd name="connsiteY5" fmla="*/ 4290114 h 5430795"/>
              <a:gd name="connsiteX6" fmla="*/ 240236 w 8688994"/>
              <a:gd name="connsiteY6" fmla="*/ 4289761 h 5430795"/>
              <a:gd name="connsiteX7" fmla="*/ 239533 w 8688994"/>
              <a:gd name="connsiteY7" fmla="*/ 5428312 h 5430795"/>
              <a:gd name="connsiteX8" fmla="*/ 7065 w 8688994"/>
              <a:gd name="connsiteY8" fmla="*/ 5428469 h 5430795"/>
              <a:gd name="connsiteX0" fmla="*/ 7065 w 8688994"/>
              <a:gd name="connsiteY0" fmla="*/ 5435613 h 5435613"/>
              <a:gd name="connsiteX1" fmla="*/ 44 w 8688994"/>
              <a:gd name="connsiteY1" fmla="*/ 9848 h 5435613"/>
              <a:gd name="connsiteX2" fmla="*/ 8688994 w 8688994"/>
              <a:gd name="connsiteY2" fmla="*/ 0 h 5435613"/>
              <a:gd name="connsiteX3" fmla="*/ 8686635 w 8688994"/>
              <a:gd name="connsiteY3" fmla="*/ 5428856 h 5435613"/>
              <a:gd name="connsiteX4" fmla="*/ 2975582 w 8688994"/>
              <a:gd name="connsiteY4" fmla="*/ 5430795 h 5435613"/>
              <a:gd name="connsiteX5" fmla="*/ 2978322 w 8688994"/>
              <a:gd name="connsiteY5" fmla="*/ 4290114 h 5435613"/>
              <a:gd name="connsiteX6" fmla="*/ 240236 w 8688994"/>
              <a:gd name="connsiteY6" fmla="*/ 4289761 h 5435613"/>
              <a:gd name="connsiteX7" fmla="*/ 239533 w 8688994"/>
              <a:gd name="connsiteY7" fmla="*/ 5428312 h 5435613"/>
              <a:gd name="connsiteX8" fmla="*/ 7065 w 8688994"/>
              <a:gd name="connsiteY8" fmla="*/ 5435613 h 5435613"/>
              <a:gd name="connsiteX0" fmla="*/ 7065 w 8688994"/>
              <a:gd name="connsiteY0" fmla="*/ 5435613 h 5435613"/>
              <a:gd name="connsiteX1" fmla="*/ 44 w 8688994"/>
              <a:gd name="connsiteY1" fmla="*/ 9848 h 5435613"/>
              <a:gd name="connsiteX2" fmla="*/ 8688994 w 8688994"/>
              <a:gd name="connsiteY2" fmla="*/ 0 h 5435613"/>
              <a:gd name="connsiteX3" fmla="*/ 8686635 w 8688994"/>
              <a:gd name="connsiteY3" fmla="*/ 5428856 h 5435613"/>
              <a:gd name="connsiteX4" fmla="*/ 2975582 w 8688994"/>
              <a:gd name="connsiteY4" fmla="*/ 5430795 h 5435613"/>
              <a:gd name="connsiteX5" fmla="*/ 2978322 w 8688994"/>
              <a:gd name="connsiteY5" fmla="*/ 4290114 h 5435613"/>
              <a:gd name="connsiteX6" fmla="*/ 240236 w 8688994"/>
              <a:gd name="connsiteY6" fmla="*/ 4289761 h 5435613"/>
              <a:gd name="connsiteX7" fmla="*/ 239533 w 8688994"/>
              <a:gd name="connsiteY7" fmla="*/ 5435456 h 5435613"/>
              <a:gd name="connsiteX8" fmla="*/ 7065 w 8688994"/>
              <a:gd name="connsiteY8" fmla="*/ 5435613 h 5435613"/>
              <a:gd name="connsiteX0" fmla="*/ 7065 w 8688994"/>
              <a:gd name="connsiteY0" fmla="*/ 5435613 h 5435613"/>
              <a:gd name="connsiteX1" fmla="*/ 44 w 8688994"/>
              <a:gd name="connsiteY1" fmla="*/ 9848 h 5435613"/>
              <a:gd name="connsiteX2" fmla="*/ 8688994 w 8688994"/>
              <a:gd name="connsiteY2" fmla="*/ 0 h 5435613"/>
              <a:gd name="connsiteX3" fmla="*/ 8686635 w 8688994"/>
              <a:gd name="connsiteY3" fmla="*/ 5428856 h 5435613"/>
              <a:gd name="connsiteX4" fmla="*/ 2975582 w 8688994"/>
              <a:gd name="connsiteY4" fmla="*/ 5430795 h 5435613"/>
              <a:gd name="connsiteX5" fmla="*/ 2978322 w 8688994"/>
              <a:gd name="connsiteY5" fmla="*/ 4290114 h 5435613"/>
              <a:gd name="connsiteX6" fmla="*/ 240236 w 8688994"/>
              <a:gd name="connsiteY6" fmla="*/ 4289761 h 5435613"/>
              <a:gd name="connsiteX7" fmla="*/ 239533 w 8688994"/>
              <a:gd name="connsiteY7" fmla="*/ 5435456 h 5435613"/>
              <a:gd name="connsiteX8" fmla="*/ 7065 w 8688994"/>
              <a:gd name="connsiteY8" fmla="*/ 5435613 h 5435613"/>
              <a:gd name="connsiteX0" fmla="*/ 2352 w 8684281"/>
              <a:gd name="connsiteY0" fmla="*/ 5435613 h 5435613"/>
              <a:gd name="connsiteX1" fmla="*/ 93 w 8684281"/>
              <a:gd name="connsiteY1" fmla="*/ 9848 h 5435613"/>
              <a:gd name="connsiteX2" fmla="*/ 8684281 w 8684281"/>
              <a:gd name="connsiteY2" fmla="*/ 0 h 5435613"/>
              <a:gd name="connsiteX3" fmla="*/ 8681922 w 8684281"/>
              <a:gd name="connsiteY3" fmla="*/ 5428856 h 5435613"/>
              <a:gd name="connsiteX4" fmla="*/ 2970869 w 8684281"/>
              <a:gd name="connsiteY4" fmla="*/ 5430795 h 5435613"/>
              <a:gd name="connsiteX5" fmla="*/ 2973609 w 8684281"/>
              <a:gd name="connsiteY5" fmla="*/ 4290114 h 5435613"/>
              <a:gd name="connsiteX6" fmla="*/ 235523 w 8684281"/>
              <a:gd name="connsiteY6" fmla="*/ 4289761 h 5435613"/>
              <a:gd name="connsiteX7" fmla="*/ 234820 w 8684281"/>
              <a:gd name="connsiteY7" fmla="*/ 5435456 h 5435613"/>
              <a:gd name="connsiteX8" fmla="*/ 2352 w 8684281"/>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79878"/>
              <a:gd name="connsiteY0" fmla="*/ 5430850 h 5430850"/>
              <a:gd name="connsiteX1" fmla="*/ 223 w 8679878"/>
              <a:gd name="connsiteY1" fmla="*/ 5085 h 5430850"/>
              <a:gd name="connsiteX2" fmla="*/ 8679648 w 8679878"/>
              <a:gd name="connsiteY2" fmla="*/ 0 h 5430850"/>
              <a:gd name="connsiteX3" fmla="*/ 8679671 w 8679878"/>
              <a:gd name="connsiteY3" fmla="*/ 5424093 h 5430850"/>
              <a:gd name="connsiteX4" fmla="*/ 2968618 w 8679878"/>
              <a:gd name="connsiteY4" fmla="*/ 5426032 h 5430850"/>
              <a:gd name="connsiteX5" fmla="*/ 2971358 w 8679878"/>
              <a:gd name="connsiteY5" fmla="*/ 4285351 h 5430850"/>
              <a:gd name="connsiteX6" fmla="*/ 233272 w 8679878"/>
              <a:gd name="connsiteY6" fmla="*/ 4284998 h 5430850"/>
              <a:gd name="connsiteX7" fmla="*/ 232569 w 8679878"/>
              <a:gd name="connsiteY7" fmla="*/ 5430693 h 5430850"/>
              <a:gd name="connsiteX8" fmla="*/ 101 w 8679878"/>
              <a:gd name="connsiteY8" fmla="*/ 5430850 h 5430850"/>
              <a:gd name="connsiteX0" fmla="*/ 101 w 8679878"/>
              <a:gd name="connsiteY0" fmla="*/ 5430850 h 5430850"/>
              <a:gd name="connsiteX1" fmla="*/ 223 w 8679878"/>
              <a:gd name="connsiteY1" fmla="*/ 5085 h 5430850"/>
              <a:gd name="connsiteX2" fmla="*/ 8679648 w 8679878"/>
              <a:gd name="connsiteY2" fmla="*/ 0 h 5430850"/>
              <a:gd name="connsiteX3" fmla="*/ 8679671 w 8679878"/>
              <a:gd name="connsiteY3" fmla="*/ 5424093 h 5430850"/>
              <a:gd name="connsiteX4" fmla="*/ 2968618 w 8679878"/>
              <a:gd name="connsiteY4" fmla="*/ 5426032 h 5430850"/>
              <a:gd name="connsiteX5" fmla="*/ 2971358 w 8679878"/>
              <a:gd name="connsiteY5" fmla="*/ 4285351 h 5430850"/>
              <a:gd name="connsiteX6" fmla="*/ 233272 w 8679878"/>
              <a:gd name="connsiteY6" fmla="*/ 4284998 h 5430850"/>
              <a:gd name="connsiteX7" fmla="*/ 232569 w 8679878"/>
              <a:gd name="connsiteY7" fmla="*/ 5430693 h 5430850"/>
              <a:gd name="connsiteX8" fmla="*/ 101 w 8679878"/>
              <a:gd name="connsiteY8" fmla="*/ 5430850 h 5430850"/>
              <a:gd name="connsiteX0" fmla="*/ 101 w 8679676"/>
              <a:gd name="connsiteY0" fmla="*/ 5425765 h 5425765"/>
              <a:gd name="connsiteX1" fmla="*/ 223 w 8679676"/>
              <a:gd name="connsiteY1" fmla="*/ 0 h 5425765"/>
              <a:gd name="connsiteX2" fmla="*/ 8501055 w 8679676"/>
              <a:gd name="connsiteY2" fmla="*/ 204465 h 5425765"/>
              <a:gd name="connsiteX3" fmla="*/ 8679671 w 8679676"/>
              <a:gd name="connsiteY3" fmla="*/ 5419008 h 5425765"/>
              <a:gd name="connsiteX4" fmla="*/ 2968618 w 8679676"/>
              <a:gd name="connsiteY4" fmla="*/ 5420947 h 5425765"/>
              <a:gd name="connsiteX5" fmla="*/ 2971358 w 8679676"/>
              <a:gd name="connsiteY5" fmla="*/ 4280266 h 5425765"/>
              <a:gd name="connsiteX6" fmla="*/ 233272 w 8679676"/>
              <a:gd name="connsiteY6" fmla="*/ 4279913 h 5425765"/>
              <a:gd name="connsiteX7" fmla="*/ 232569 w 8679676"/>
              <a:gd name="connsiteY7" fmla="*/ 5425608 h 5425765"/>
              <a:gd name="connsiteX8" fmla="*/ 101 w 8679676"/>
              <a:gd name="connsiteY8" fmla="*/ 5425765 h 5425765"/>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65674 h 5465674"/>
              <a:gd name="connsiteX1" fmla="*/ 223 w 8679878"/>
              <a:gd name="connsiteY1" fmla="*/ 39909 h 5465674"/>
              <a:gd name="connsiteX2" fmla="*/ 8679648 w 8679878"/>
              <a:gd name="connsiteY2" fmla="*/ 37205 h 5465674"/>
              <a:gd name="connsiteX3" fmla="*/ 8679671 w 8679878"/>
              <a:gd name="connsiteY3" fmla="*/ 5458917 h 5465674"/>
              <a:gd name="connsiteX4" fmla="*/ 2968618 w 8679878"/>
              <a:gd name="connsiteY4" fmla="*/ 5460856 h 5465674"/>
              <a:gd name="connsiteX5" fmla="*/ 2971358 w 8679878"/>
              <a:gd name="connsiteY5" fmla="*/ 4320175 h 5465674"/>
              <a:gd name="connsiteX6" fmla="*/ 233272 w 8679878"/>
              <a:gd name="connsiteY6" fmla="*/ 4319822 h 5465674"/>
              <a:gd name="connsiteX7" fmla="*/ 232569 w 8679878"/>
              <a:gd name="connsiteY7" fmla="*/ 5465517 h 5465674"/>
              <a:gd name="connsiteX8" fmla="*/ 101 w 8679878"/>
              <a:gd name="connsiteY8" fmla="*/ 5465674 h 5465674"/>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1833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1833 w 8679878"/>
              <a:gd name="connsiteY5" fmla="*/ 4282970 h 5428469"/>
              <a:gd name="connsiteX6" fmla="*/ 233272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1833 w 8679878"/>
              <a:gd name="connsiteY5" fmla="*/ 4282970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6595 w 8679878"/>
              <a:gd name="connsiteY5" fmla="*/ 4282970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6033 h 5428469"/>
              <a:gd name="connsiteX5" fmla="*/ 2966595 w 8679878"/>
              <a:gd name="connsiteY5" fmla="*/ 4282970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6033 h 5428469"/>
              <a:gd name="connsiteX5" fmla="*/ 2966595 w 8679878"/>
              <a:gd name="connsiteY5" fmla="*/ 4290113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6033 h 5428469"/>
              <a:gd name="connsiteX5" fmla="*/ 2966595 w 8679878"/>
              <a:gd name="connsiteY5" fmla="*/ 4290113 h 5428469"/>
              <a:gd name="connsiteX6" fmla="*/ 240416 w 8679878"/>
              <a:gd name="connsiteY6" fmla="*/ 4287380 h 5428469"/>
              <a:gd name="connsiteX7" fmla="*/ 239713 w 8679878"/>
              <a:gd name="connsiteY7" fmla="*/ 5428312 h 5428469"/>
              <a:gd name="connsiteX8" fmla="*/ 101 w 8679878"/>
              <a:gd name="connsiteY8" fmla="*/ 5428469 h 5428469"/>
              <a:gd name="connsiteX0" fmla="*/ 101 w 8684538"/>
              <a:gd name="connsiteY0" fmla="*/ 5428469 h 5428469"/>
              <a:gd name="connsiteX1" fmla="*/ 223 w 8684538"/>
              <a:gd name="connsiteY1" fmla="*/ 2704 h 5428469"/>
              <a:gd name="connsiteX2" fmla="*/ 8679648 w 8684538"/>
              <a:gd name="connsiteY2" fmla="*/ 0 h 5428469"/>
              <a:gd name="connsiteX3" fmla="*/ 8684433 w 8684538"/>
              <a:gd name="connsiteY3" fmla="*/ 5424094 h 5428469"/>
              <a:gd name="connsiteX4" fmla="*/ 2968618 w 8684538"/>
              <a:gd name="connsiteY4" fmla="*/ 5426033 h 5428469"/>
              <a:gd name="connsiteX5" fmla="*/ 2966595 w 8684538"/>
              <a:gd name="connsiteY5" fmla="*/ 4290113 h 5428469"/>
              <a:gd name="connsiteX6" fmla="*/ 240416 w 8684538"/>
              <a:gd name="connsiteY6" fmla="*/ 4287380 h 5428469"/>
              <a:gd name="connsiteX7" fmla="*/ 239713 w 8684538"/>
              <a:gd name="connsiteY7" fmla="*/ 5428312 h 5428469"/>
              <a:gd name="connsiteX8" fmla="*/ 101 w 8684538"/>
              <a:gd name="connsiteY8" fmla="*/ 5428469 h 5428469"/>
              <a:gd name="connsiteX0" fmla="*/ 101 w 8684640"/>
              <a:gd name="connsiteY0" fmla="*/ 5428469 h 5428469"/>
              <a:gd name="connsiteX1" fmla="*/ 223 w 8684640"/>
              <a:gd name="connsiteY1" fmla="*/ 2704 h 5428469"/>
              <a:gd name="connsiteX2" fmla="*/ 8684411 w 8684640"/>
              <a:gd name="connsiteY2" fmla="*/ 0 h 5428469"/>
              <a:gd name="connsiteX3" fmla="*/ 8684433 w 8684640"/>
              <a:gd name="connsiteY3" fmla="*/ 5424094 h 5428469"/>
              <a:gd name="connsiteX4" fmla="*/ 2968618 w 8684640"/>
              <a:gd name="connsiteY4" fmla="*/ 5426033 h 5428469"/>
              <a:gd name="connsiteX5" fmla="*/ 2966595 w 8684640"/>
              <a:gd name="connsiteY5" fmla="*/ 4290113 h 5428469"/>
              <a:gd name="connsiteX6" fmla="*/ 240416 w 8684640"/>
              <a:gd name="connsiteY6" fmla="*/ 4287380 h 5428469"/>
              <a:gd name="connsiteX7" fmla="*/ 239713 w 8684640"/>
              <a:gd name="connsiteY7" fmla="*/ 5428312 h 5428469"/>
              <a:gd name="connsiteX8" fmla="*/ 101 w 8684640"/>
              <a:gd name="connsiteY8" fmla="*/ 5428469 h 5428469"/>
              <a:gd name="connsiteX0" fmla="*/ 101 w 8684640"/>
              <a:gd name="connsiteY0" fmla="*/ 5428469 h 5428469"/>
              <a:gd name="connsiteX1" fmla="*/ 223 w 8684640"/>
              <a:gd name="connsiteY1" fmla="*/ 2704 h 5428469"/>
              <a:gd name="connsiteX2" fmla="*/ 8684411 w 8684640"/>
              <a:gd name="connsiteY2" fmla="*/ 0 h 5428469"/>
              <a:gd name="connsiteX3" fmla="*/ 8684433 w 8684640"/>
              <a:gd name="connsiteY3" fmla="*/ 5424094 h 5428469"/>
              <a:gd name="connsiteX4" fmla="*/ 2968618 w 8684640"/>
              <a:gd name="connsiteY4" fmla="*/ 5426033 h 5428469"/>
              <a:gd name="connsiteX5" fmla="*/ 2966595 w 8684640"/>
              <a:gd name="connsiteY5" fmla="*/ 4290113 h 5428469"/>
              <a:gd name="connsiteX6" fmla="*/ 240416 w 8684640"/>
              <a:gd name="connsiteY6" fmla="*/ 4287380 h 5428469"/>
              <a:gd name="connsiteX7" fmla="*/ 232570 w 8684640"/>
              <a:gd name="connsiteY7" fmla="*/ 5428312 h 5428469"/>
              <a:gd name="connsiteX8" fmla="*/ 101 w 8684640"/>
              <a:gd name="connsiteY8" fmla="*/ 5428469 h 5428469"/>
              <a:gd name="connsiteX0" fmla="*/ 101 w 8684640"/>
              <a:gd name="connsiteY0" fmla="*/ 5428469 h 5428469"/>
              <a:gd name="connsiteX1" fmla="*/ 223 w 8684640"/>
              <a:gd name="connsiteY1" fmla="*/ 2704 h 5428469"/>
              <a:gd name="connsiteX2" fmla="*/ 8684411 w 8684640"/>
              <a:gd name="connsiteY2" fmla="*/ 0 h 5428469"/>
              <a:gd name="connsiteX3" fmla="*/ 8684433 w 8684640"/>
              <a:gd name="connsiteY3" fmla="*/ 5424094 h 5428469"/>
              <a:gd name="connsiteX4" fmla="*/ 2968618 w 8684640"/>
              <a:gd name="connsiteY4" fmla="*/ 5426033 h 5428469"/>
              <a:gd name="connsiteX5" fmla="*/ 2966595 w 8684640"/>
              <a:gd name="connsiteY5" fmla="*/ 4290113 h 5428469"/>
              <a:gd name="connsiteX6" fmla="*/ 233273 w 8684640"/>
              <a:gd name="connsiteY6" fmla="*/ 4287380 h 5428469"/>
              <a:gd name="connsiteX7" fmla="*/ 232570 w 8684640"/>
              <a:gd name="connsiteY7" fmla="*/ 5428312 h 5428469"/>
              <a:gd name="connsiteX8" fmla="*/ 101 w 8684640"/>
              <a:gd name="connsiteY8" fmla="*/ 5428469 h 542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4640" h="5428469">
                <a:moveTo>
                  <a:pt x="101" y="5428469"/>
                </a:moveTo>
                <a:cubicBezTo>
                  <a:pt x="818" y="4873056"/>
                  <a:pt x="-494" y="691467"/>
                  <a:pt x="223" y="2704"/>
                </a:cubicBezTo>
                <a:lnTo>
                  <a:pt x="8684411" y="0"/>
                </a:lnTo>
                <a:cubicBezTo>
                  <a:pt x="8681243" y="1429412"/>
                  <a:pt x="8685612" y="2709666"/>
                  <a:pt x="8684433" y="5424094"/>
                </a:cubicBezTo>
                <a:lnTo>
                  <a:pt x="2968618" y="5426033"/>
                </a:lnTo>
                <a:cubicBezTo>
                  <a:pt x="2969531" y="5045806"/>
                  <a:pt x="2965682" y="4670340"/>
                  <a:pt x="2966595" y="4290113"/>
                </a:cubicBezTo>
                <a:lnTo>
                  <a:pt x="233273" y="4287380"/>
                </a:lnTo>
                <a:cubicBezTo>
                  <a:pt x="233039" y="4666897"/>
                  <a:pt x="232804" y="5048795"/>
                  <a:pt x="232570" y="5428312"/>
                </a:cubicBezTo>
                <a:lnTo>
                  <a:pt x="101" y="5428469"/>
                </a:lnTo>
                <a:close/>
              </a:path>
            </a:pathLst>
          </a:custGeom>
          <a:blipFill dpi="0" rotWithShape="1">
            <a:blip r:embed="rId3"/>
            <a:srcRect/>
            <a:stretch>
              <a:fillRect/>
            </a:stretch>
          </a:blipFill>
        </p:spPr>
        <p:txBody>
          <a:bodyPr anchor="ctr"/>
          <a:lstStyle>
            <a:lvl1pPr algn="ctr">
              <a:defRPr>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Click icon to add picture</a:t>
            </a:r>
            <a:endParaRPr lang="en-US" noProof="0" dirty="0"/>
          </a:p>
        </p:txBody>
      </p:sp>
      <p:sp>
        <p:nvSpPr>
          <p:cNvPr id="2" name="Titel 1"/>
          <p:cNvSpPr>
            <a:spLocks noGrp="1"/>
          </p:cNvSpPr>
          <p:nvPr>
            <p:ph type="ctrTitle" hasCustomPrompt="1"/>
          </p:nvPr>
        </p:nvSpPr>
        <p:spPr bwMode="gray">
          <a:xfrm>
            <a:off x="624581" y="4509120"/>
            <a:ext cx="3648330" cy="2348880"/>
          </a:xfrm>
        </p:spPr>
        <p:txBody>
          <a:bodyPr lIns="108000" tIns="126000" rIns="144000" bIns="108000" anchor="t" anchorCtr="0"/>
          <a:lstStyle>
            <a:lvl1pPr>
              <a:lnSpc>
                <a:spcPct val="150000"/>
              </a:lnSpc>
              <a:spcBef>
                <a:spcPts val="0"/>
              </a:spcBef>
              <a:spcAft>
                <a:spcPts val="0"/>
              </a:spcAft>
              <a:defRPr sz="1600" b="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de-DE" dirty="0"/>
              <a:t>Titelmasterformat durch</a:t>
            </a:r>
            <a:br>
              <a:rPr lang="de-DE" dirty="0"/>
            </a:br>
            <a:r>
              <a:rPr lang="de-DE" dirty="0"/>
              <a:t>Klicken bearbeiten</a:t>
            </a:r>
            <a:br>
              <a:rPr lang="de-DE" dirty="0"/>
            </a:br>
            <a:endParaRPr lang="en-US" dirty="0"/>
          </a:p>
        </p:txBody>
      </p:sp>
      <p:sp>
        <p:nvSpPr>
          <p:cNvPr id="6" name="Fußzeilenplatzhalter 5"/>
          <p:cNvSpPr>
            <a:spLocks noGrp="1"/>
          </p:cNvSpPr>
          <p:nvPr>
            <p:ph type="ftr" sz="quarter" idx="14"/>
          </p:nvPr>
        </p:nvSpPr>
        <p:spPr>
          <a:xfrm>
            <a:off x="4322701" y="5883621"/>
            <a:ext cx="7575005" cy="487199"/>
          </a:xfrm>
        </p:spPr>
        <p:txBody>
          <a:bodyPr anchor="t"/>
          <a:lstStyle>
            <a:lvl1pPr>
              <a:defRPr>
                <a:solidFill>
                  <a:schemeClr val="bg1"/>
                </a:solidFill>
              </a:defRPr>
            </a:lvl1pPr>
          </a:lstStyle>
          <a:p>
            <a:endParaRPr lang="en-US" dirty="0"/>
          </a:p>
        </p:txBody>
      </p:sp>
      <p:sp>
        <p:nvSpPr>
          <p:cNvPr id="8" name="Foliennummernplatzhalter 7"/>
          <p:cNvSpPr>
            <a:spLocks noGrp="1"/>
          </p:cNvSpPr>
          <p:nvPr>
            <p:ph type="sldNum" sz="quarter" idx="15"/>
          </p:nvPr>
        </p:nvSpPr>
        <p:spPr>
          <a:xfrm>
            <a:off x="4322700" y="5689221"/>
            <a:ext cx="480125" cy="216000"/>
          </a:xfrm>
        </p:spPr>
        <p:txBody>
          <a:bodyPr/>
          <a:lstStyle>
            <a:lvl4pPr>
              <a:defRPr>
                <a:solidFill>
                  <a:schemeClr val="bg1"/>
                </a:solidFill>
              </a:defRPr>
            </a:lvl4pPr>
          </a:lstStyle>
          <a:p>
            <a:pPr lvl="3"/>
            <a:fld id="{8D7026E9-6606-4B7C-9DC5-0640007BDBAE}" type="slidenum">
              <a:rPr lang="en-US" smtClean="0"/>
              <a:pPr lvl="3"/>
              <a:t>‹#›</a:t>
            </a:fld>
            <a:endParaRPr lang="en-US" dirty="0"/>
          </a:p>
        </p:txBody>
      </p:sp>
    </p:spTree>
    <p:extLst>
      <p:ext uri="{BB962C8B-B14F-4D97-AF65-F5344CB8AC3E}">
        <p14:creationId xmlns:p14="http://schemas.microsoft.com/office/powerpoint/2010/main" val="30807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gray">
          <a:xfrm>
            <a:off x="720188" y="835200"/>
            <a:ext cx="11177310" cy="928800"/>
          </a:xfrm>
        </p:spPr>
        <p:txBody>
          <a:bodyPr lIns="0" tIns="0" rIns="0" bIns="0" anchor="b" anchorCtr="0"/>
          <a:lstStyle>
            <a:lvl1pPr>
              <a:defRPr sz="24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Bildplatzhalter 4"/>
          <p:cNvSpPr>
            <a:spLocks noGrp="1"/>
          </p:cNvSpPr>
          <p:nvPr>
            <p:ph type="pic" sz="quarter" idx="11"/>
          </p:nvPr>
        </p:nvSpPr>
        <p:spPr bwMode="gray">
          <a:xfrm>
            <a:off x="-7284" y="2293516"/>
            <a:ext cx="11908638" cy="3359152"/>
          </a:xfrm>
          <a:custGeom>
            <a:avLst/>
            <a:gdLst>
              <a:gd name="connsiteX0" fmla="*/ 9 w 8683625"/>
              <a:gd name="connsiteY0" fmla="*/ 2073784 h 5429250"/>
              <a:gd name="connsiteX1" fmla="*/ 4341813 w 8683625"/>
              <a:gd name="connsiteY1" fmla="*/ 0 h 5429250"/>
              <a:gd name="connsiteX2" fmla="*/ 8683616 w 8683625"/>
              <a:gd name="connsiteY2" fmla="*/ 2073784 h 5429250"/>
              <a:gd name="connsiteX3" fmla="*/ 7025195 w 8683625"/>
              <a:gd name="connsiteY3" fmla="*/ 5429236 h 5429250"/>
              <a:gd name="connsiteX4" fmla="*/ 1658430 w 8683625"/>
              <a:gd name="connsiteY4" fmla="*/ 5429236 h 5429250"/>
              <a:gd name="connsiteX5" fmla="*/ 9 w 8683625"/>
              <a:gd name="connsiteY5" fmla="*/ 2073784 h 5429250"/>
              <a:gd name="connsiteX0" fmla="*/ 0 w 8691102"/>
              <a:gd name="connsiteY0" fmla="*/ 2076137 h 5431589"/>
              <a:gd name="connsiteX1" fmla="*/ 4341804 w 8691102"/>
              <a:gd name="connsiteY1" fmla="*/ 2353 h 5431589"/>
              <a:gd name="connsiteX2" fmla="*/ 8691102 w 8691102"/>
              <a:gd name="connsiteY2" fmla="*/ 0 h 5431589"/>
              <a:gd name="connsiteX3" fmla="*/ 7025186 w 8691102"/>
              <a:gd name="connsiteY3" fmla="*/ 5431589 h 5431589"/>
              <a:gd name="connsiteX4" fmla="*/ 1658421 w 8691102"/>
              <a:gd name="connsiteY4" fmla="*/ 5431589 h 5431589"/>
              <a:gd name="connsiteX5" fmla="*/ 0 w 8691102"/>
              <a:gd name="connsiteY5" fmla="*/ 2076137 h 5431589"/>
              <a:gd name="connsiteX0" fmla="*/ 0 w 8691102"/>
              <a:gd name="connsiteY0" fmla="*/ 2076137 h 5431589"/>
              <a:gd name="connsiteX1" fmla="*/ 2152 w 8691102"/>
              <a:gd name="connsiteY1" fmla="*/ 9848 h 5431589"/>
              <a:gd name="connsiteX2" fmla="*/ 8691102 w 8691102"/>
              <a:gd name="connsiteY2" fmla="*/ 0 h 5431589"/>
              <a:gd name="connsiteX3" fmla="*/ 7025186 w 8691102"/>
              <a:gd name="connsiteY3" fmla="*/ 5431589 h 5431589"/>
              <a:gd name="connsiteX4" fmla="*/ 1658421 w 8691102"/>
              <a:gd name="connsiteY4" fmla="*/ 5431589 h 5431589"/>
              <a:gd name="connsiteX5" fmla="*/ 0 w 8691102"/>
              <a:gd name="connsiteY5" fmla="*/ 2076137 h 5431589"/>
              <a:gd name="connsiteX0" fmla="*/ 0 w 8691102"/>
              <a:gd name="connsiteY0" fmla="*/ 2076137 h 5431589"/>
              <a:gd name="connsiteX1" fmla="*/ 2152 w 8691102"/>
              <a:gd name="connsiteY1" fmla="*/ 9848 h 5431589"/>
              <a:gd name="connsiteX2" fmla="*/ 8691102 w 8691102"/>
              <a:gd name="connsiteY2" fmla="*/ 0 h 5431589"/>
              <a:gd name="connsiteX3" fmla="*/ 8681599 w 8691102"/>
              <a:gd name="connsiteY3" fmla="*/ 5424094 h 5431589"/>
              <a:gd name="connsiteX4" fmla="*/ 1658421 w 8691102"/>
              <a:gd name="connsiteY4" fmla="*/ 5431589 h 5431589"/>
              <a:gd name="connsiteX5" fmla="*/ 0 w 8691102"/>
              <a:gd name="connsiteY5" fmla="*/ 2076137 h 5431589"/>
              <a:gd name="connsiteX0" fmla="*/ 0 w 8691102"/>
              <a:gd name="connsiteY0" fmla="*/ 2076137 h 5431589"/>
              <a:gd name="connsiteX1" fmla="*/ 2152 w 8691102"/>
              <a:gd name="connsiteY1" fmla="*/ 9848 h 5431589"/>
              <a:gd name="connsiteX2" fmla="*/ 8691102 w 8691102"/>
              <a:gd name="connsiteY2" fmla="*/ 0 h 5431589"/>
              <a:gd name="connsiteX3" fmla="*/ 8681599 w 8691102"/>
              <a:gd name="connsiteY3" fmla="*/ 5424094 h 5431589"/>
              <a:gd name="connsiteX4" fmla="*/ 2985050 w 8691102"/>
              <a:gd name="connsiteY4" fmla="*/ 5431589 h 5431589"/>
              <a:gd name="connsiteX5" fmla="*/ 0 w 8691102"/>
              <a:gd name="connsiteY5" fmla="*/ 2076137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0 w 8698598"/>
              <a:gd name="connsiteY5"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1353998 w 8698598"/>
              <a:gd name="connsiteY5" fmla="*/ 5421871 h 5431589"/>
              <a:gd name="connsiteX6" fmla="*/ 0 w 8698598"/>
              <a:gd name="connsiteY6"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52221 w 8698598"/>
              <a:gd name="connsiteY5" fmla="*/ 4282618 h 5431589"/>
              <a:gd name="connsiteX6" fmla="*/ 0 w 8698598"/>
              <a:gd name="connsiteY6"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52221 w 8698598"/>
              <a:gd name="connsiteY5" fmla="*/ 4282618 h 5431589"/>
              <a:gd name="connsiteX6" fmla="*/ 79834 w 8698598"/>
              <a:gd name="connsiteY6" fmla="*/ 5114572 h 5431589"/>
              <a:gd name="connsiteX7" fmla="*/ 0 w 8698598"/>
              <a:gd name="connsiteY7"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52221 w 8698598"/>
              <a:gd name="connsiteY5" fmla="*/ 4282618 h 5431589"/>
              <a:gd name="connsiteX6" fmla="*/ 237231 w 8698598"/>
              <a:gd name="connsiteY6" fmla="*/ 5406881 h 5431589"/>
              <a:gd name="connsiteX7" fmla="*/ 0 w 8698598"/>
              <a:gd name="connsiteY7"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1174116 w 8698598"/>
              <a:gd name="connsiteY5" fmla="*/ 4664868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89095 w 8698598"/>
              <a:gd name="connsiteY3" fmla="*/ 5424094 h 5431589"/>
              <a:gd name="connsiteX4" fmla="*/ 2992546 w 8698598"/>
              <a:gd name="connsiteY4" fmla="*/ 5431589 h 5431589"/>
              <a:gd name="connsiteX5" fmla="*/ 2987926 w 8698598"/>
              <a:gd name="connsiteY5" fmla="*/ 4290114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96239 w 8698598"/>
              <a:gd name="connsiteY3" fmla="*/ 5428856 h 5431589"/>
              <a:gd name="connsiteX4" fmla="*/ 2992546 w 8698598"/>
              <a:gd name="connsiteY4" fmla="*/ 5431589 h 5431589"/>
              <a:gd name="connsiteX5" fmla="*/ 2987926 w 8698598"/>
              <a:gd name="connsiteY5" fmla="*/ 4290114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96239 w 8698598"/>
              <a:gd name="connsiteY3" fmla="*/ 5428856 h 5431589"/>
              <a:gd name="connsiteX4" fmla="*/ 2992546 w 8698598"/>
              <a:gd name="connsiteY4" fmla="*/ 5431589 h 5431589"/>
              <a:gd name="connsiteX5" fmla="*/ 2987926 w 8698598"/>
              <a:gd name="connsiteY5" fmla="*/ 4290114 h 5431589"/>
              <a:gd name="connsiteX6" fmla="*/ 252221 w 8698598"/>
              <a:gd name="connsiteY6" fmla="*/ 4282618 h 5431589"/>
              <a:gd name="connsiteX7" fmla="*/ 237231 w 8698598"/>
              <a:gd name="connsiteY7" fmla="*/ 5406881 h 5431589"/>
              <a:gd name="connsiteX8" fmla="*/ 0 w 8698598"/>
              <a:gd name="connsiteY8" fmla="*/ 5418944 h 5431589"/>
              <a:gd name="connsiteX0" fmla="*/ 0 w 8698598"/>
              <a:gd name="connsiteY0" fmla="*/ 5418944 h 5431589"/>
              <a:gd name="connsiteX1" fmla="*/ 9648 w 8698598"/>
              <a:gd name="connsiteY1" fmla="*/ 9848 h 5431589"/>
              <a:gd name="connsiteX2" fmla="*/ 8698598 w 8698598"/>
              <a:gd name="connsiteY2" fmla="*/ 0 h 5431589"/>
              <a:gd name="connsiteX3" fmla="*/ 8696239 w 8698598"/>
              <a:gd name="connsiteY3" fmla="*/ 5428856 h 5431589"/>
              <a:gd name="connsiteX4" fmla="*/ 2985186 w 8698598"/>
              <a:gd name="connsiteY4" fmla="*/ 5430795 h 5431589"/>
              <a:gd name="connsiteX5" fmla="*/ 2992546 w 8698598"/>
              <a:gd name="connsiteY5" fmla="*/ 5431589 h 5431589"/>
              <a:gd name="connsiteX6" fmla="*/ 2987926 w 8698598"/>
              <a:gd name="connsiteY6" fmla="*/ 4290114 h 5431589"/>
              <a:gd name="connsiteX7" fmla="*/ 252221 w 8698598"/>
              <a:gd name="connsiteY7" fmla="*/ 4282618 h 5431589"/>
              <a:gd name="connsiteX8" fmla="*/ 237231 w 8698598"/>
              <a:gd name="connsiteY8" fmla="*/ 5406881 h 5431589"/>
              <a:gd name="connsiteX9" fmla="*/ 0 w 8698598"/>
              <a:gd name="connsiteY9" fmla="*/ 5418944 h 5431589"/>
              <a:gd name="connsiteX0" fmla="*/ 0 w 8698598"/>
              <a:gd name="connsiteY0" fmla="*/ 5418944 h 5488739"/>
              <a:gd name="connsiteX1" fmla="*/ 9648 w 8698598"/>
              <a:gd name="connsiteY1" fmla="*/ 9848 h 5488739"/>
              <a:gd name="connsiteX2" fmla="*/ 8698598 w 8698598"/>
              <a:gd name="connsiteY2" fmla="*/ 0 h 5488739"/>
              <a:gd name="connsiteX3" fmla="*/ 8696239 w 8698598"/>
              <a:gd name="connsiteY3" fmla="*/ 5428856 h 5488739"/>
              <a:gd name="connsiteX4" fmla="*/ 2985186 w 8698598"/>
              <a:gd name="connsiteY4" fmla="*/ 5430795 h 5488739"/>
              <a:gd name="connsiteX5" fmla="*/ 3023502 w 8698598"/>
              <a:gd name="connsiteY5" fmla="*/ 5488739 h 5488739"/>
              <a:gd name="connsiteX6" fmla="*/ 2987926 w 8698598"/>
              <a:gd name="connsiteY6" fmla="*/ 4290114 h 5488739"/>
              <a:gd name="connsiteX7" fmla="*/ 252221 w 8698598"/>
              <a:gd name="connsiteY7" fmla="*/ 4282618 h 5488739"/>
              <a:gd name="connsiteX8" fmla="*/ 237231 w 8698598"/>
              <a:gd name="connsiteY8" fmla="*/ 5406881 h 5488739"/>
              <a:gd name="connsiteX9" fmla="*/ 0 w 8698598"/>
              <a:gd name="connsiteY9" fmla="*/ 5418944 h 5488739"/>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28252 w 8698598"/>
              <a:gd name="connsiteY5" fmla="*/ 5231564 h 5430795"/>
              <a:gd name="connsiteX6" fmla="*/ 2987926 w 8698598"/>
              <a:gd name="connsiteY6" fmla="*/ 4290114 h 5430795"/>
              <a:gd name="connsiteX7" fmla="*/ 252221 w 8698598"/>
              <a:gd name="connsiteY7" fmla="*/ 4282618 h 5430795"/>
              <a:gd name="connsiteX8" fmla="*/ 237231 w 8698598"/>
              <a:gd name="connsiteY8" fmla="*/ 5406881 h 5430795"/>
              <a:gd name="connsiteX9" fmla="*/ 0 w 8698598"/>
              <a:gd name="connsiteY9"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252221 w 8698598"/>
              <a:gd name="connsiteY6" fmla="*/ 4282618 h 5430795"/>
              <a:gd name="connsiteX7" fmla="*/ 237231 w 8698598"/>
              <a:gd name="connsiteY7" fmla="*/ 5406881 h 5430795"/>
              <a:gd name="connsiteX8" fmla="*/ 0 w 8698598"/>
              <a:gd name="connsiteY8"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352234 w 8698598"/>
              <a:gd name="connsiteY6" fmla="*/ 4399299 h 5430795"/>
              <a:gd name="connsiteX7" fmla="*/ 237231 w 8698598"/>
              <a:gd name="connsiteY7" fmla="*/ 5406881 h 5430795"/>
              <a:gd name="connsiteX8" fmla="*/ 0 w 8698598"/>
              <a:gd name="connsiteY8"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249840 w 8698598"/>
              <a:gd name="connsiteY6" fmla="*/ 4289761 h 5430795"/>
              <a:gd name="connsiteX7" fmla="*/ 237231 w 8698598"/>
              <a:gd name="connsiteY7" fmla="*/ 5406881 h 5430795"/>
              <a:gd name="connsiteX8" fmla="*/ 0 w 8698598"/>
              <a:gd name="connsiteY8" fmla="*/ 5418944 h 5430795"/>
              <a:gd name="connsiteX0" fmla="*/ 0 w 8698598"/>
              <a:gd name="connsiteY0" fmla="*/ 5418944 h 5430795"/>
              <a:gd name="connsiteX1" fmla="*/ 9648 w 8698598"/>
              <a:gd name="connsiteY1" fmla="*/ 9848 h 5430795"/>
              <a:gd name="connsiteX2" fmla="*/ 8698598 w 8698598"/>
              <a:gd name="connsiteY2" fmla="*/ 0 h 5430795"/>
              <a:gd name="connsiteX3" fmla="*/ 8696239 w 8698598"/>
              <a:gd name="connsiteY3" fmla="*/ 5428856 h 5430795"/>
              <a:gd name="connsiteX4" fmla="*/ 2985186 w 8698598"/>
              <a:gd name="connsiteY4" fmla="*/ 5430795 h 5430795"/>
              <a:gd name="connsiteX5" fmla="*/ 2987926 w 8698598"/>
              <a:gd name="connsiteY5" fmla="*/ 4290114 h 5430795"/>
              <a:gd name="connsiteX6" fmla="*/ 249840 w 8698598"/>
              <a:gd name="connsiteY6" fmla="*/ 4289761 h 5430795"/>
              <a:gd name="connsiteX7" fmla="*/ 249137 w 8698598"/>
              <a:gd name="connsiteY7" fmla="*/ 5428312 h 5430795"/>
              <a:gd name="connsiteX8" fmla="*/ 0 w 8698598"/>
              <a:gd name="connsiteY8" fmla="*/ 5418944 h 5430795"/>
              <a:gd name="connsiteX0" fmla="*/ 7065 w 8688994"/>
              <a:gd name="connsiteY0" fmla="*/ 5428469 h 5430795"/>
              <a:gd name="connsiteX1" fmla="*/ 44 w 8688994"/>
              <a:gd name="connsiteY1" fmla="*/ 9848 h 5430795"/>
              <a:gd name="connsiteX2" fmla="*/ 8688994 w 8688994"/>
              <a:gd name="connsiteY2" fmla="*/ 0 h 5430795"/>
              <a:gd name="connsiteX3" fmla="*/ 8686635 w 8688994"/>
              <a:gd name="connsiteY3" fmla="*/ 5428856 h 5430795"/>
              <a:gd name="connsiteX4" fmla="*/ 2975582 w 8688994"/>
              <a:gd name="connsiteY4" fmla="*/ 5430795 h 5430795"/>
              <a:gd name="connsiteX5" fmla="*/ 2978322 w 8688994"/>
              <a:gd name="connsiteY5" fmla="*/ 4290114 h 5430795"/>
              <a:gd name="connsiteX6" fmla="*/ 240236 w 8688994"/>
              <a:gd name="connsiteY6" fmla="*/ 4289761 h 5430795"/>
              <a:gd name="connsiteX7" fmla="*/ 239533 w 8688994"/>
              <a:gd name="connsiteY7" fmla="*/ 5428312 h 5430795"/>
              <a:gd name="connsiteX8" fmla="*/ 7065 w 8688994"/>
              <a:gd name="connsiteY8" fmla="*/ 5428469 h 5430795"/>
              <a:gd name="connsiteX0" fmla="*/ 7065 w 8688994"/>
              <a:gd name="connsiteY0" fmla="*/ 5435613 h 5435613"/>
              <a:gd name="connsiteX1" fmla="*/ 44 w 8688994"/>
              <a:gd name="connsiteY1" fmla="*/ 9848 h 5435613"/>
              <a:gd name="connsiteX2" fmla="*/ 8688994 w 8688994"/>
              <a:gd name="connsiteY2" fmla="*/ 0 h 5435613"/>
              <a:gd name="connsiteX3" fmla="*/ 8686635 w 8688994"/>
              <a:gd name="connsiteY3" fmla="*/ 5428856 h 5435613"/>
              <a:gd name="connsiteX4" fmla="*/ 2975582 w 8688994"/>
              <a:gd name="connsiteY4" fmla="*/ 5430795 h 5435613"/>
              <a:gd name="connsiteX5" fmla="*/ 2978322 w 8688994"/>
              <a:gd name="connsiteY5" fmla="*/ 4290114 h 5435613"/>
              <a:gd name="connsiteX6" fmla="*/ 240236 w 8688994"/>
              <a:gd name="connsiteY6" fmla="*/ 4289761 h 5435613"/>
              <a:gd name="connsiteX7" fmla="*/ 239533 w 8688994"/>
              <a:gd name="connsiteY7" fmla="*/ 5428312 h 5435613"/>
              <a:gd name="connsiteX8" fmla="*/ 7065 w 8688994"/>
              <a:gd name="connsiteY8" fmla="*/ 5435613 h 5435613"/>
              <a:gd name="connsiteX0" fmla="*/ 7065 w 8688994"/>
              <a:gd name="connsiteY0" fmla="*/ 5435613 h 5435613"/>
              <a:gd name="connsiteX1" fmla="*/ 44 w 8688994"/>
              <a:gd name="connsiteY1" fmla="*/ 9848 h 5435613"/>
              <a:gd name="connsiteX2" fmla="*/ 8688994 w 8688994"/>
              <a:gd name="connsiteY2" fmla="*/ 0 h 5435613"/>
              <a:gd name="connsiteX3" fmla="*/ 8686635 w 8688994"/>
              <a:gd name="connsiteY3" fmla="*/ 5428856 h 5435613"/>
              <a:gd name="connsiteX4" fmla="*/ 2975582 w 8688994"/>
              <a:gd name="connsiteY4" fmla="*/ 5430795 h 5435613"/>
              <a:gd name="connsiteX5" fmla="*/ 2978322 w 8688994"/>
              <a:gd name="connsiteY5" fmla="*/ 4290114 h 5435613"/>
              <a:gd name="connsiteX6" fmla="*/ 240236 w 8688994"/>
              <a:gd name="connsiteY6" fmla="*/ 4289761 h 5435613"/>
              <a:gd name="connsiteX7" fmla="*/ 239533 w 8688994"/>
              <a:gd name="connsiteY7" fmla="*/ 5435456 h 5435613"/>
              <a:gd name="connsiteX8" fmla="*/ 7065 w 8688994"/>
              <a:gd name="connsiteY8" fmla="*/ 5435613 h 5435613"/>
              <a:gd name="connsiteX0" fmla="*/ 7065 w 8688994"/>
              <a:gd name="connsiteY0" fmla="*/ 5435613 h 5435613"/>
              <a:gd name="connsiteX1" fmla="*/ 44 w 8688994"/>
              <a:gd name="connsiteY1" fmla="*/ 9848 h 5435613"/>
              <a:gd name="connsiteX2" fmla="*/ 8688994 w 8688994"/>
              <a:gd name="connsiteY2" fmla="*/ 0 h 5435613"/>
              <a:gd name="connsiteX3" fmla="*/ 8686635 w 8688994"/>
              <a:gd name="connsiteY3" fmla="*/ 5428856 h 5435613"/>
              <a:gd name="connsiteX4" fmla="*/ 2975582 w 8688994"/>
              <a:gd name="connsiteY4" fmla="*/ 5430795 h 5435613"/>
              <a:gd name="connsiteX5" fmla="*/ 2978322 w 8688994"/>
              <a:gd name="connsiteY5" fmla="*/ 4290114 h 5435613"/>
              <a:gd name="connsiteX6" fmla="*/ 240236 w 8688994"/>
              <a:gd name="connsiteY6" fmla="*/ 4289761 h 5435613"/>
              <a:gd name="connsiteX7" fmla="*/ 239533 w 8688994"/>
              <a:gd name="connsiteY7" fmla="*/ 5435456 h 5435613"/>
              <a:gd name="connsiteX8" fmla="*/ 7065 w 8688994"/>
              <a:gd name="connsiteY8" fmla="*/ 5435613 h 5435613"/>
              <a:gd name="connsiteX0" fmla="*/ 2352 w 8684281"/>
              <a:gd name="connsiteY0" fmla="*/ 5435613 h 5435613"/>
              <a:gd name="connsiteX1" fmla="*/ 93 w 8684281"/>
              <a:gd name="connsiteY1" fmla="*/ 9848 h 5435613"/>
              <a:gd name="connsiteX2" fmla="*/ 8684281 w 8684281"/>
              <a:gd name="connsiteY2" fmla="*/ 0 h 5435613"/>
              <a:gd name="connsiteX3" fmla="*/ 8681922 w 8684281"/>
              <a:gd name="connsiteY3" fmla="*/ 5428856 h 5435613"/>
              <a:gd name="connsiteX4" fmla="*/ 2970869 w 8684281"/>
              <a:gd name="connsiteY4" fmla="*/ 5430795 h 5435613"/>
              <a:gd name="connsiteX5" fmla="*/ 2973609 w 8684281"/>
              <a:gd name="connsiteY5" fmla="*/ 4290114 h 5435613"/>
              <a:gd name="connsiteX6" fmla="*/ 235523 w 8684281"/>
              <a:gd name="connsiteY6" fmla="*/ 4289761 h 5435613"/>
              <a:gd name="connsiteX7" fmla="*/ 234820 w 8684281"/>
              <a:gd name="connsiteY7" fmla="*/ 5435456 h 5435613"/>
              <a:gd name="connsiteX8" fmla="*/ 2352 w 8684281"/>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82030"/>
              <a:gd name="connsiteY0" fmla="*/ 5435613 h 5435613"/>
              <a:gd name="connsiteX1" fmla="*/ 223 w 8682030"/>
              <a:gd name="connsiteY1" fmla="*/ 9848 h 5435613"/>
              <a:gd name="connsiteX2" fmla="*/ 8682030 w 8682030"/>
              <a:gd name="connsiteY2" fmla="*/ 0 h 5435613"/>
              <a:gd name="connsiteX3" fmla="*/ 8679671 w 8682030"/>
              <a:gd name="connsiteY3" fmla="*/ 5428856 h 5435613"/>
              <a:gd name="connsiteX4" fmla="*/ 2968618 w 8682030"/>
              <a:gd name="connsiteY4" fmla="*/ 5430795 h 5435613"/>
              <a:gd name="connsiteX5" fmla="*/ 2971358 w 8682030"/>
              <a:gd name="connsiteY5" fmla="*/ 4290114 h 5435613"/>
              <a:gd name="connsiteX6" fmla="*/ 233272 w 8682030"/>
              <a:gd name="connsiteY6" fmla="*/ 4289761 h 5435613"/>
              <a:gd name="connsiteX7" fmla="*/ 232569 w 8682030"/>
              <a:gd name="connsiteY7" fmla="*/ 5435456 h 5435613"/>
              <a:gd name="connsiteX8" fmla="*/ 101 w 8682030"/>
              <a:gd name="connsiteY8" fmla="*/ 5435613 h 5435613"/>
              <a:gd name="connsiteX0" fmla="*/ 101 w 8679878"/>
              <a:gd name="connsiteY0" fmla="*/ 5430850 h 5430850"/>
              <a:gd name="connsiteX1" fmla="*/ 223 w 8679878"/>
              <a:gd name="connsiteY1" fmla="*/ 5085 h 5430850"/>
              <a:gd name="connsiteX2" fmla="*/ 8679648 w 8679878"/>
              <a:gd name="connsiteY2" fmla="*/ 0 h 5430850"/>
              <a:gd name="connsiteX3" fmla="*/ 8679671 w 8679878"/>
              <a:gd name="connsiteY3" fmla="*/ 5424093 h 5430850"/>
              <a:gd name="connsiteX4" fmla="*/ 2968618 w 8679878"/>
              <a:gd name="connsiteY4" fmla="*/ 5426032 h 5430850"/>
              <a:gd name="connsiteX5" fmla="*/ 2971358 w 8679878"/>
              <a:gd name="connsiteY5" fmla="*/ 4285351 h 5430850"/>
              <a:gd name="connsiteX6" fmla="*/ 233272 w 8679878"/>
              <a:gd name="connsiteY6" fmla="*/ 4284998 h 5430850"/>
              <a:gd name="connsiteX7" fmla="*/ 232569 w 8679878"/>
              <a:gd name="connsiteY7" fmla="*/ 5430693 h 5430850"/>
              <a:gd name="connsiteX8" fmla="*/ 101 w 8679878"/>
              <a:gd name="connsiteY8" fmla="*/ 5430850 h 5430850"/>
              <a:gd name="connsiteX0" fmla="*/ 101 w 8679878"/>
              <a:gd name="connsiteY0" fmla="*/ 5430850 h 5430850"/>
              <a:gd name="connsiteX1" fmla="*/ 223 w 8679878"/>
              <a:gd name="connsiteY1" fmla="*/ 5085 h 5430850"/>
              <a:gd name="connsiteX2" fmla="*/ 8679648 w 8679878"/>
              <a:gd name="connsiteY2" fmla="*/ 0 h 5430850"/>
              <a:gd name="connsiteX3" fmla="*/ 8679671 w 8679878"/>
              <a:gd name="connsiteY3" fmla="*/ 5424093 h 5430850"/>
              <a:gd name="connsiteX4" fmla="*/ 2968618 w 8679878"/>
              <a:gd name="connsiteY4" fmla="*/ 5426032 h 5430850"/>
              <a:gd name="connsiteX5" fmla="*/ 2971358 w 8679878"/>
              <a:gd name="connsiteY5" fmla="*/ 4285351 h 5430850"/>
              <a:gd name="connsiteX6" fmla="*/ 233272 w 8679878"/>
              <a:gd name="connsiteY6" fmla="*/ 4284998 h 5430850"/>
              <a:gd name="connsiteX7" fmla="*/ 232569 w 8679878"/>
              <a:gd name="connsiteY7" fmla="*/ 5430693 h 5430850"/>
              <a:gd name="connsiteX8" fmla="*/ 101 w 8679878"/>
              <a:gd name="connsiteY8" fmla="*/ 5430850 h 5430850"/>
              <a:gd name="connsiteX0" fmla="*/ 101 w 8679676"/>
              <a:gd name="connsiteY0" fmla="*/ 5425765 h 5425765"/>
              <a:gd name="connsiteX1" fmla="*/ 223 w 8679676"/>
              <a:gd name="connsiteY1" fmla="*/ 0 h 5425765"/>
              <a:gd name="connsiteX2" fmla="*/ 8501055 w 8679676"/>
              <a:gd name="connsiteY2" fmla="*/ 204465 h 5425765"/>
              <a:gd name="connsiteX3" fmla="*/ 8679671 w 8679676"/>
              <a:gd name="connsiteY3" fmla="*/ 5419008 h 5425765"/>
              <a:gd name="connsiteX4" fmla="*/ 2968618 w 8679676"/>
              <a:gd name="connsiteY4" fmla="*/ 5420947 h 5425765"/>
              <a:gd name="connsiteX5" fmla="*/ 2971358 w 8679676"/>
              <a:gd name="connsiteY5" fmla="*/ 4280266 h 5425765"/>
              <a:gd name="connsiteX6" fmla="*/ 233272 w 8679676"/>
              <a:gd name="connsiteY6" fmla="*/ 4279913 h 5425765"/>
              <a:gd name="connsiteX7" fmla="*/ 232569 w 8679676"/>
              <a:gd name="connsiteY7" fmla="*/ 5425608 h 5425765"/>
              <a:gd name="connsiteX8" fmla="*/ 101 w 8679676"/>
              <a:gd name="connsiteY8" fmla="*/ 5425765 h 5425765"/>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65674 h 5465674"/>
              <a:gd name="connsiteX1" fmla="*/ 223 w 8679878"/>
              <a:gd name="connsiteY1" fmla="*/ 39909 h 5465674"/>
              <a:gd name="connsiteX2" fmla="*/ 8679648 w 8679878"/>
              <a:gd name="connsiteY2" fmla="*/ 37205 h 5465674"/>
              <a:gd name="connsiteX3" fmla="*/ 8679671 w 8679878"/>
              <a:gd name="connsiteY3" fmla="*/ 5458917 h 5465674"/>
              <a:gd name="connsiteX4" fmla="*/ 2968618 w 8679878"/>
              <a:gd name="connsiteY4" fmla="*/ 5460856 h 5465674"/>
              <a:gd name="connsiteX5" fmla="*/ 2971358 w 8679878"/>
              <a:gd name="connsiteY5" fmla="*/ 4320175 h 5465674"/>
              <a:gd name="connsiteX6" fmla="*/ 233272 w 8679878"/>
              <a:gd name="connsiteY6" fmla="*/ 4319822 h 5465674"/>
              <a:gd name="connsiteX7" fmla="*/ 232569 w 8679878"/>
              <a:gd name="connsiteY7" fmla="*/ 5465517 h 5465674"/>
              <a:gd name="connsiteX8" fmla="*/ 101 w 8679878"/>
              <a:gd name="connsiteY8" fmla="*/ 5465674 h 5465674"/>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71358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1833 w 8679878"/>
              <a:gd name="connsiteY5" fmla="*/ 4282970 h 5428469"/>
              <a:gd name="connsiteX6" fmla="*/ 233272 w 8679878"/>
              <a:gd name="connsiteY6" fmla="*/ 4282617 h 5428469"/>
              <a:gd name="connsiteX7" fmla="*/ 232569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1833 w 8679878"/>
              <a:gd name="connsiteY5" fmla="*/ 4282970 h 5428469"/>
              <a:gd name="connsiteX6" fmla="*/ 233272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1833 w 8679878"/>
              <a:gd name="connsiteY5" fmla="*/ 4282970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1475 w 8679878"/>
              <a:gd name="connsiteY4" fmla="*/ 5423651 h 5428469"/>
              <a:gd name="connsiteX5" fmla="*/ 2966595 w 8679878"/>
              <a:gd name="connsiteY5" fmla="*/ 4282970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6033 h 5428469"/>
              <a:gd name="connsiteX5" fmla="*/ 2966595 w 8679878"/>
              <a:gd name="connsiteY5" fmla="*/ 4282970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6033 h 5428469"/>
              <a:gd name="connsiteX5" fmla="*/ 2966595 w 8679878"/>
              <a:gd name="connsiteY5" fmla="*/ 4290113 h 5428469"/>
              <a:gd name="connsiteX6" fmla="*/ 240416 w 8679878"/>
              <a:gd name="connsiteY6" fmla="*/ 4282617 h 5428469"/>
              <a:gd name="connsiteX7" fmla="*/ 239713 w 8679878"/>
              <a:gd name="connsiteY7" fmla="*/ 5428312 h 5428469"/>
              <a:gd name="connsiteX8" fmla="*/ 101 w 8679878"/>
              <a:gd name="connsiteY8" fmla="*/ 5428469 h 5428469"/>
              <a:gd name="connsiteX0" fmla="*/ 101 w 8679878"/>
              <a:gd name="connsiteY0" fmla="*/ 5428469 h 5428469"/>
              <a:gd name="connsiteX1" fmla="*/ 223 w 8679878"/>
              <a:gd name="connsiteY1" fmla="*/ 2704 h 5428469"/>
              <a:gd name="connsiteX2" fmla="*/ 8679648 w 8679878"/>
              <a:gd name="connsiteY2" fmla="*/ 0 h 5428469"/>
              <a:gd name="connsiteX3" fmla="*/ 8679671 w 8679878"/>
              <a:gd name="connsiteY3" fmla="*/ 5421712 h 5428469"/>
              <a:gd name="connsiteX4" fmla="*/ 2968618 w 8679878"/>
              <a:gd name="connsiteY4" fmla="*/ 5426033 h 5428469"/>
              <a:gd name="connsiteX5" fmla="*/ 2966595 w 8679878"/>
              <a:gd name="connsiteY5" fmla="*/ 4290113 h 5428469"/>
              <a:gd name="connsiteX6" fmla="*/ 240416 w 8679878"/>
              <a:gd name="connsiteY6" fmla="*/ 4287380 h 5428469"/>
              <a:gd name="connsiteX7" fmla="*/ 239713 w 8679878"/>
              <a:gd name="connsiteY7" fmla="*/ 5428312 h 5428469"/>
              <a:gd name="connsiteX8" fmla="*/ 101 w 8679878"/>
              <a:gd name="connsiteY8" fmla="*/ 5428469 h 5428469"/>
              <a:gd name="connsiteX0" fmla="*/ 101 w 8684538"/>
              <a:gd name="connsiteY0" fmla="*/ 5428469 h 5428469"/>
              <a:gd name="connsiteX1" fmla="*/ 223 w 8684538"/>
              <a:gd name="connsiteY1" fmla="*/ 2704 h 5428469"/>
              <a:gd name="connsiteX2" fmla="*/ 8679648 w 8684538"/>
              <a:gd name="connsiteY2" fmla="*/ 0 h 5428469"/>
              <a:gd name="connsiteX3" fmla="*/ 8684433 w 8684538"/>
              <a:gd name="connsiteY3" fmla="*/ 5424094 h 5428469"/>
              <a:gd name="connsiteX4" fmla="*/ 2968618 w 8684538"/>
              <a:gd name="connsiteY4" fmla="*/ 5426033 h 5428469"/>
              <a:gd name="connsiteX5" fmla="*/ 2966595 w 8684538"/>
              <a:gd name="connsiteY5" fmla="*/ 4290113 h 5428469"/>
              <a:gd name="connsiteX6" fmla="*/ 240416 w 8684538"/>
              <a:gd name="connsiteY6" fmla="*/ 4287380 h 5428469"/>
              <a:gd name="connsiteX7" fmla="*/ 239713 w 8684538"/>
              <a:gd name="connsiteY7" fmla="*/ 5428312 h 5428469"/>
              <a:gd name="connsiteX8" fmla="*/ 101 w 8684538"/>
              <a:gd name="connsiteY8" fmla="*/ 5428469 h 5428469"/>
              <a:gd name="connsiteX0" fmla="*/ 101 w 8684640"/>
              <a:gd name="connsiteY0" fmla="*/ 5428469 h 5428469"/>
              <a:gd name="connsiteX1" fmla="*/ 223 w 8684640"/>
              <a:gd name="connsiteY1" fmla="*/ 2704 h 5428469"/>
              <a:gd name="connsiteX2" fmla="*/ 8684411 w 8684640"/>
              <a:gd name="connsiteY2" fmla="*/ 0 h 5428469"/>
              <a:gd name="connsiteX3" fmla="*/ 8684433 w 8684640"/>
              <a:gd name="connsiteY3" fmla="*/ 5424094 h 5428469"/>
              <a:gd name="connsiteX4" fmla="*/ 2968618 w 8684640"/>
              <a:gd name="connsiteY4" fmla="*/ 5426033 h 5428469"/>
              <a:gd name="connsiteX5" fmla="*/ 2966595 w 8684640"/>
              <a:gd name="connsiteY5" fmla="*/ 4290113 h 5428469"/>
              <a:gd name="connsiteX6" fmla="*/ 240416 w 8684640"/>
              <a:gd name="connsiteY6" fmla="*/ 4287380 h 5428469"/>
              <a:gd name="connsiteX7" fmla="*/ 239713 w 8684640"/>
              <a:gd name="connsiteY7" fmla="*/ 5428312 h 5428469"/>
              <a:gd name="connsiteX8" fmla="*/ 101 w 8684640"/>
              <a:gd name="connsiteY8" fmla="*/ 5428469 h 5428469"/>
              <a:gd name="connsiteX0" fmla="*/ 101 w 8691907"/>
              <a:gd name="connsiteY0" fmla="*/ 5425765 h 5425765"/>
              <a:gd name="connsiteX1" fmla="*/ 223 w 8691907"/>
              <a:gd name="connsiteY1" fmla="*/ 0 h 5425765"/>
              <a:gd name="connsiteX2" fmla="*/ 8691907 w 8691907"/>
              <a:gd name="connsiteY2" fmla="*/ 2073434 h 5425765"/>
              <a:gd name="connsiteX3" fmla="*/ 8684433 w 8691907"/>
              <a:gd name="connsiteY3" fmla="*/ 5421390 h 5425765"/>
              <a:gd name="connsiteX4" fmla="*/ 2968618 w 8691907"/>
              <a:gd name="connsiteY4" fmla="*/ 5423329 h 5425765"/>
              <a:gd name="connsiteX5" fmla="*/ 2966595 w 8691907"/>
              <a:gd name="connsiteY5" fmla="*/ 4287409 h 5425765"/>
              <a:gd name="connsiteX6" fmla="*/ 240416 w 8691907"/>
              <a:gd name="connsiteY6" fmla="*/ 4284676 h 5425765"/>
              <a:gd name="connsiteX7" fmla="*/ 239713 w 8691907"/>
              <a:gd name="connsiteY7" fmla="*/ 5425608 h 5425765"/>
              <a:gd name="connsiteX8" fmla="*/ 101 w 8691907"/>
              <a:gd name="connsiteY8" fmla="*/ 5425765 h 5425765"/>
              <a:gd name="connsiteX0" fmla="*/ 239721 w 8931527"/>
              <a:gd name="connsiteY0" fmla="*/ 3352331 h 3352331"/>
              <a:gd name="connsiteX1" fmla="*/ 1 w 8931527"/>
              <a:gd name="connsiteY1" fmla="*/ 2704 h 3352331"/>
              <a:gd name="connsiteX2" fmla="*/ 8931527 w 8931527"/>
              <a:gd name="connsiteY2" fmla="*/ 0 h 3352331"/>
              <a:gd name="connsiteX3" fmla="*/ 8924053 w 8931527"/>
              <a:gd name="connsiteY3" fmla="*/ 3347956 h 3352331"/>
              <a:gd name="connsiteX4" fmla="*/ 3208238 w 8931527"/>
              <a:gd name="connsiteY4" fmla="*/ 3349895 h 3352331"/>
              <a:gd name="connsiteX5" fmla="*/ 3206215 w 8931527"/>
              <a:gd name="connsiteY5" fmla="*/ 2213975 h 3352331"/>
              <a:gd name="connsiteX6" fmla="*/ 480036 w 8931527"/>
              <a:gd name="connsiteY6" fmla="*/ 2211242 h 3352331"/>
              <a:gd name="connsiteX7" fmla="*/ 479333 w 8931527"/>
              <a:gd name="connsiteY7" fmla="*/ 3352174 h 3352331"/>
              <a:gd name="connsiteX8" fmla="*/ 239721 w 8931527"/>
              <a:gd name="connsiteY8" fmla="*/ 3352331 h 3352331"/>
              <a:gd name="connsiteX0" fmla="*/ 0 w 8939144"/>
              <a:gd name="connsiteY0" fmla="*/ 3352331 h 3352331"/>
              <a:gd name="connsiteX1" fmla="*/ 7618 w 8939144"/>
              <a:gd name="connsiteY1" fmla="*/ 2704 h 3352331"/>
              <a:gd name="connsiteX2" fmla="*/ 8939144 w 8939144"/>
              <a:gd name="connsiteY2" fmla="*/ 0 h 3352331"/>
              <a:gd name="connsiteX3" fmla="*/ 8931670 w 8939144"/>
              <a:gd name="connsiteY3" fmla="*/ 3347956 h 3352331"/>
              <a:gd name="connsiteX4" fmla="*/ 3215855 w 8939144"/>
              <a:gd name="connsiteY4" fmla="*/ 3349895 h 3352331"/>
              <a:gd name="connsiteX5" fmla="*/ 3213832 w 8939144"/>
              <a:gd name="connsiteY5" fmla="*/ 2213975 h 3352331"/>
              <a:gd name="connsiteX6" fmla="*/ 487653 w 8939144"/>
              <a:gd name="connsiteY6" fmla="*/ 2211242 h 3352331"/>
              <a:gd name="connsiteX7" fmla="*/ 486950 w 8939144"/>
              <a:gd name="connsiteY7" fmla="*/ 3352174 h 3352331"/>
              <a:gd name="connsiteX8" fmla="*/ 0 w 8939144"/>
              <a:gd name="connsiteY8" fmla="*/ 3352331 h 3352331"/>
              <a:gd name="connsiteX0" fmla="*/ 0 w 8939144"/>
              <a:gd name="connsiteY0" fmla="*/ 3352331 h 3352331"/>
              <a:gd name="connsiteX1" fmla="*/ 7618 w 8939144"/>
              <a:gd name="connsiteY1" fmla="*/ 2704 h 3352331"/>
              <a:gd name="connsiteX2" fmla="*/ 8939144 w 8939144"/>
              <a:gd name="connsiteY2" fmla="*/ 0 h 3352331"/>
              <a:gd name="connsiteX3" fmla="*/ 8931670 w 8939144"/>
              <a:gd name="connsiteY3" fmla="*/ 3347956 h 3352331"/>
              <a:gd name="connsiteX4" fmla="*/ 3215855 w 8939144"/>
              <a:gd name="connsiteY4" fmla="*/ 3349895 h 3352331"/>
              <a:gd name="connsiteX5" fmla="*/ 3213832 w 8939144"/>
              <a:gd name="connsiteY5" fmla="*/ 2213975 h 3352331"/>
              <a:gd name="connsiteX6" fmla="*/ 487653 w 8939144"/>
              <a:gd name="connsiteY6" fmla="*/ 2211242 h 3352331"/>
              <a:gd name="connsiteX7" fmla="*/ 486950 w 8939144"/>
              <a:gd name="connsiteY7" fmla="*/ 3352174 h 3352331"/>
              <a:gd name="connsiteX8" fmla="*/ 0 w 8939144"/>
              <a:gd name="connsiteY8" fmla="*/ 3352331 h 3352331"/>
              <a:gd name="connsiteX0" fmla="*/ 0 w 8939144"/>
              <a:gd name="connsiteY0" fmla="*/ 3352331 h 3352331"/>
              <a:gd name="connsiteX1" fmla="*/ 7618 w 8939144"/>
              <a:gd name="connsiteY1" fmla="*/ 2704 h 3352331"/>
              <a:gd name="connsiteX2" fmla="*/ 8939144 w 8939144"/>
              <a:gd name="connsiteY2" fmla="*/ 0 h 3352331"/>
              <a:gd name="connsiteX3" fmla="*/ 8931670 w 8939144"/>
              <a:gd name="connsiteY3" fmla="*/ 3347956 h 3352331"/>
              <a:gd name="connsiteX4" fmla="*/ 3215855 w 8939144"/>
              <a:gd name="connsiteY4" fmla="*/ 3349895 h 3352331"/>
              <a:gd name="connsiteX5" fmla="*/ 3213832 w 8939144"/>
              <a:gd name="connsiteY5" fmla="*/ 2213975 h 3352331"/>
              <a:gd name="connsiteX6" fmla="*/ 487653 w 8939144"/>
              <a:gd name="connsiteY6" fmla="*/ 2211242 h 3352331"/>
              <a:gd name="connsiteX7" fmla="*/ 486950 w 8939144"/>
              <a:gd name="connsiteY7" fmla="*/ 3352174 h 3352331"/>
              <a:gd name="connsiteX8" fmla="*/ 0 w 8939144"/>
              <a:gd name="connsiteY8" fmla="*/ 3352331 h 3352331"/>
              <a:gd name="connsiteX0" fmla="*/ 0 w 8932001"/>
              <a:gd name="connsiteY0" fmla="*/ 3354712 h 3354712"/>
              <a:gd name="connsiteX1" fmla="*/ 475 w 8932001"/>
              <a:gd name="connsiteY1" fmla="*/ 2704 h 3354712"/>
              <a:gd name="connsiteX2" fmla="*/ 8932001 w 8932001"/>
              <a:gd name="connsiteY2" fmla="*/ 0 h 3354712"/>
              <a:gd name="connsiteX3" fmla="*/ 8924527 w 8932001"/>
              <a:gd name="connsiteY3" fmla="*/ 3347956 h 3354712"/>
              <a:gd name="connsiteX4" fmla="*/ 3208712 w 8932001"/>
              <a:gd name="connsiteY4" fmla="*/ 3349895 h 3354712"/>
              <a:gd name="connsiteX5" fmla="*/ 3206689 w 8932001"/>
              <a:gd name="connsiteY5" fmla="*/ 2213975 h 3354712"/>
              <a:gd name="connsiteX6" fmla="*/ 480510 w 8932001"/>
              <a:gd name="connsiteY6" fmla="*/ 2211242 h 3354712"/>
              <a:gd name="connsiteX7" fmla="*/ 479807 w 8932001"/>
              <a:gd name="connsiteY7" fmla="*/ 3352174 h 3354712"/>
              <a:gd name="connsiteX8" fmla="*/ 0 w 8932001"/>
              <a:gd name="connsiteY8" fmla="*/ 3354712 h 3354712"/>
              <a:gd name="connsiteX0" fmla="*/ 0 w 8927239"/>
              <a:gd name="connsiteY0" fmla="*/ 3352331 h 3352331"/>
              <a:gd name="connsiteX1" fmla="*/ 475 w 8927239"/>
              <a:gd name="connsiteY1" fmla="*/ 323 h 3352331"/>
              <a:gd name="connsiteX2" fmla="*/ 8927239 w 8927239"/>
              <a:gd name="connsiteY2" fmla="*/ 0 h 3352331"/>
              <a:gd name="connsiteX3" fmla="*/ 8924527 w 8927239"/>
              <a:gd name="connsiteY3" fmla="*/ 3345575 h 3352331"/>
              <a:gd name="connsiteX4" fmla="*/ 3208712 w 8927239"/>
              <a:gd name="connsiteY4" fmla="*/ 3347514 h 3352331"/>
              <a:gd name="connsiteX5" fmla="*/ 3206689 w 8927239"/>
              <a:gd name="connsiteY5" fmla="*/ 2211594 h 3352331"/>
              <a:gd name="connsiteX6" fmla="*/ 480510 w 8927239"/>
              <a:gd name="connsiteY6" fmla="*/ 2208861 h 3352331"/>
              <a:gd name="connsiteX7" fmla="*/ 479807 w 8927239"/>
              <a:gd name="connsiteY7" fmla="*/ 3349793 h 3352331"/>
              <a:gd name="connsiteX8" fmla="*/ 0 w 8927239"/>
              <a:gd name="connsiteY8" fmla="*/ 3352331 h 3352331"/>
              <a:gd name="connsiteX0" fmla="*/ 1914 w 8929153"/>
              <a:gd name="connsiteY0" fmla="*/ 3359152 h 3359152"/>
              <a:gd name="connsiteX1" fmla="*/ 8 w 8929153"/>
              <a:gd name="connsiteY1" fmla="*/ 0 h 3359152"/>
              <a:gd name="connsiteX2" fmla="*/ 8929153 w 8929153"/>
              <a:gd name="connsiteY2" fmla="*/ 6821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2424 w 8929153"/>
              <a:gd name="connsiteY6" fmla="*/ 2215682 h 3359152"/>
              <a:gd name="connsiteX7" fmla="*/ 481721 w 8929153"/>
              <a:gd name="connsiteY7" fmla="*/ 3356614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2424 w 8929153"/>
              <a:gd name="connsiteY6" fmla="*/ 2215682 h 3359152"/>
              <a:gd name="connsiteX7" fmla="*/ 481721 w 8929153"/>
              <a:gd name="connsiteY7" fmla="*/ 3356614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0043 w 8929153"/>
              <a:gd name="connsiteY6" fmla="*/ 2218064 h 3359152"/>
              <a:gd name="connsiteX7" fmla="*/ 481721 w 8929153"/>
              <a:gd name="connsiteY7" fmla="*/ 3356614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4806 w 8929153"/>
              <a:gd name="connsiteY6" fmla="*/ 2220446 h 3359152"/>
              <a:gd name="connsiteX7" fmla="*/ 481721 w 8929153"/>
              <a:gd name="connsiteY7" fmla="*/ 3356614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4806 w 8929153"/>
              <a:gd name="connsiteY6" fmla="*/ 2220446 h 3359152"/>
              <a:gd name="connsiteX7" fmla="*/ 472196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4806 w 8929153"/>
              <a:gd name="connsiteY6" fmla="*/ 2225208 h 3359152"/>
              <a:gd name="connsiteX7" fmla="*/ 472196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0044 w 8929153"/>
              <a:gd name="connsiteY6" fmla="*/ 2225208 h 3359152"/>
              <a:gd name="connsiteX7" fmla="*/ 472196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0044 w 8929153"/>
              <a:gd name="connsiteY6" fmla="*/ 2225208 h 3359152"/>
              <a:gd name="connsiteX7" fmla="*/ 479340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0044 w 8929153"/>
              <a:gd name="connsiteY6" fmla="*/ 2222826 h 3359152"/>
              <a:gd name="connsiteX7" fmla="*/ 479340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7663 w 8929153"/>
              <a:gd name="connsiteY6" fmla="*/ 2225207 h 3359152"/>
              <a:gd name="connsiteX7" fmla="*/ 479340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0044 w 8929153"/>
              <a:gd name="connsiteY6" fmla="*/ 2222826 h 3359152"/>
              <a:gd name="connsiteX7" fmla="*/ 479340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5281 w 8929153"/>
              <a:gd name="connsiteY6" fmla="*/ 2222826 h 3359152"/>
              <a:gd name="connsiteX7" fmla="*/ 479340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5281 w 8929153"/>
              <a:gd name="connsiteY6" fmla="*/ 2220445 h 3359152"/>
              <a:gd name="connsiteX7" fmla="*/ 479340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5281 w 8929153"/>
              <a:gd name="connsiteY6" fmla="*/ 2220445 h 3359152"/>
              <a:gd name="connsiteX7" fmla="*/ 476959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5281 w 8929153"/>
              <a:gd name="connsiteY6" fmla="*/ 2220445 h 3359152"/>
              <a:gd name="connsiteX7" fmla="*/ 476959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2900 w 8929153"/>
              <a:gd name="connsiteY6" fmla="*/ 2218064 h 3359152"/>
              <a:gd name="connsiteX7" fmla="*/ 476959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80044 w 8929153"/>
              <a:gd name="connsiteY6" fmla="*/ 2218064 h 3359152"/>
              <a:gd name="connsiteX7" fmla="*/ 476959 w 8929153"/>
              <a:gd name="connsiteY7" fmla="*/ 3358996 h 3359152"/>
              <a:gd name="connsiteX8" fmla="*/ 1914 w 8929153"/>
              <a:gd name="connsiteY8" fmla="*/ 3359152 h 3359152"/>
              <a:gd name="connsiteX0" fmla="*/ 1914 w 8929153"/>
              <a:gd name="connsiteY0" fmla="*/ 3359152 h 3359152"/>
              <a:gd name="connsiteX1" fmla="*/ 8 w 8929153"/>
              <a:gd name="connsiteY1" fmla="*/ 0 h 3359152"/>
              <a:gd name="connsiteX2" fmla="*/ 8929153 w 8929153"/>
              <a:gd name="connsiteY2" fmla="*/ 2058 h 3359152"/>
              <a:gd name="connsiteX3" fmla="*/ 8926441 w 8929153"/>
              <a:gd name="connsiteY3" fmla="*/ 3352396 h 3359152"/>
              <a:gd name="connsiteX4" fmla="*/ 3210626 w 8929153"/>
              <a:gd name="connsiteY4" fmla="*/ 3354335 h 3359152"/>
              <a:gd name="connsiteX5" fmla="*/ 3208603 w 8929153"/>
              <a:gd name="connsiteY5" fmla="*/ 2218415 h 3359152"/>
              <a:gd name="connsiteX6" fmla="*/ 477663 w 8929153"/>
              <a:gd name="connsiteY6" fmla="*/ 2218064 h 3359152"/>
              <a:gd name="connsiteX7" fmla="*/ 476959 w 8929153"/>
              <a:gd name="connsiteY7" fmla="*/ 3358996 h 3359152"/>
              <a:gd name="connsiteX8" fmla="*/ 1914 w 8929153"/>
              <a:gd name="connsiteY8" fmla="*/ 3359152 h 3359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9153" h="3359152">
                <a:moveTo>
                  <a:pt x="1914" y="3359152"/>
                </a:moveTo>
                <a:cubicBezTo>
                  <a:pt x="2072" y="2241816"/>
                  <a:pt x="-150" y="1117336"/>
                  <a:pt x="8" y="0"/>
                </a:cubicBezTo>
                <a:lnTo>
                  <a:pt x="8929153" y="2058"/>
                </a:lnTo>
                <a:cubicBezTo>
                  <a:pt x="8925985" y="1431470"/>
                  <a:pt x="8927620" y="637968"/>
                  <a:pt x="8926441" y="3352396"/>
                </a:cubicBezTo>
                <a:lnTo>
                  <a:pt x="3210626" y="3354335"/>
                </a:lnTo>
                <a:cubicBezTo>
                  <a:pt x="3211539" y="2974108"/>
                  <a:pt x="3207690" y="2598642"/>
                  <a:pt x="3208603" y="2218415"/>
                </a:cubicBezTo>
                <a:lnTo>
                  <a:pt x="477663" y="2218064"/>
                </a:lnTo>
                <a:cubicBezTo>
                  <a:pt x="477429" y="2597581"/>
                  <a:pt x="477193" y="2979479"/>
                  <a:pt x="476959" y="3358996"/>
                </a:cubicBezTo>
                <a:lnTo>
                  <a:pt x="1914" y="3359152"/>
                </a:lnTo>
                <a:close/>
              </a:path>
            </a:pathLst>
          </a:custGeom>
          <a:blipFill dpi="0" rotWithShape="1">
            <a:blip r:embed="rId3"/>
            <a:srcRect/>
            <a:stretch>
              <a:fillRect/>
            </a:stretch>
          </a:blipFill>
        </p:spPr>
        <p:txBody>
          <a:bodyPr anchor="ctr"/>
          <a:lstStyle>
            <a:lvl1pPr algn="ctr">
              <a:defRPr>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Click icon to add picture</a:t>
            </a:r>
            <a:endParaRPr lang="en-US" noProof="0" dirty="0"/>
          </a:p>
        </p:txBody>
      </p:sp>
      <p:sp>
        <p:nvSpPr>
          <p:cNvPr id="6" name="Textplatzhalter 5"/>
          <p:cNvSpPr>
            <a:spLocks noGrp="1"/>
          </p:cNvSpPr>
          <p:nvPr>
            <p:ph type="body" sz="quarter" idx="12"/>
          </p:nvPr>
        </p:nvSpPr>
        <p:spPr bwMode="gray">
          <a:xfrm>
            <a:off x="624163" y="4510800"/>
            <a:ext cx="3648950" cy="2350800"/>
          </a:xfrm>
        </p:spPr>
        <p:txBody>
          <a:bodyPr lIns="108000" tIns="126000" rIns="144000" bIns="108000"/>
          <a:lstStyle>
            <a:lvl1pPr marL="0" indent="0">
              <a:lnSpc>
                <a:spcPct val="150000"/>
              </a:lnSpc>
              <a:spcBef>
                <a:spcPts val="0"/>
              </a:spcBef>
              <a:spcAft>
                <a:spcPts val="0"/>
              </a:spcAft>
              <a:buFont typeface="Arial" panose="020B0604020202020204" pitchFamily="34" charset="0"/>
              <a:buNone/>
              <a:defRPr sz="1600" b="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600" b="0">
                <a:solidFill>
                  <a:schemeClr val="bg1"/>
                </a:solidFill>
              </a:defRPr>
            </a:lvl2pPr>
            <a:lvl3pPr marL="0" indent="0">
              <a:buNone/>
              <a:defRPr sz="1600" b="0">
                <a:solidFill>
                  <a:schemeClr val="bg1"/>
                </a:solidFill>
              </a:defRPr>
            </a:lvl3pPr>
            <a:lvl4pPr marL="0" indent="0">
              <a:buNone/>
              <a:defRPr sz="1600" b="0">
                <a:solidFill>
                  <a:schemeClr val="bg1"/>
                </a:solidFill>
              </a:defRPr>
            </a:lvl4pPr>
            <a:lvl5pPr marL="0" indent="0">
              <a:buNone/>
              <a:defRPr sz="1600" b="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Click to edit Master text styles</a:t>
            </a:r>
          </a:p>
        </p:txBody>
      </p:sp>
      <p:sp>
        <p:nvSpPr>
          <p:cNvPr id="8" name="Textplatzhalter 5"/>
          <p:cNvSpPr>
            <a:spLocks noGrp="1"/>
          </p:cNvSpPr>
          <p:nvPr>
            <p:ph type="body" sz="quarter" idx="13"/>
          </p:nvPr>
        </p:nvSpPr>
        <p:spPr bwMode="gray">
          <a:xfrm>
            <a:off x="720188" y="475200"/>
            <a:ext cx="5377400" cy="360000"/>
          </a:xfrm>
        </p:spPr>
        <p:txBody>
          <a:bodyPr/>
          <a:lstStyle>
            <a:lvl1pPr marL="0" indent="0">
              <a:buFont typeface="Arial" panose="020B0604020202020204" pitchFamily="34" charset="0"/>
              <a:buNone/>
              <a:defRPr sz="1400" b="0" cap="all" baseline="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400" b="0" cap="all" baseline="0">
                <a:solidFill>
                  <a:schemeClr val="bg2"/>
                </a:solidFill>
              </a:defRPr>
            </a:lvl2pPr>
            <a:lvl3pPr marL="0" indent="0">
              <a:buNone/>
              <a:defRPr sz="1400" b="0" cap="all" baseline="0">
                <a:solidFill>
                  <a:schemeClr val="bg2"/>
                </a:solidFill>
              </a:defRPr>
            </a:lvl3pPr>
            <a:lvl4pPr marL="0" indent="0">
              <a:buNone/>
              <a:defRPr sz="1400" b="0" cap="all" baseline="0">
                <a:solidFill>
                  <a:schemeClr val="bg2"/>
                </a:solidFill>
              </a:defRPr>
            </a:lvl4pPr>
            <a:lvl5pPr marL="0" indent="0">
              <a:buNone/>
              <a:defRPr sz="1400" b="0" cap="all" baseline="0">
                <a:solidFill>
                  <a:schemeClr val="bg2"/>
                </a:solidFill>
              </a:defRPr>
            </a:lvl5pPr>
            <a:lvl6pPr marL="0" indent="0">
              <a:buNone/>
              <a:defRPr sz="1400" cap="all" baseline="0">
                <a:solidFill>
                  <a:schemeClr val="bg2"/>
                </a:solidFill>
              </a:defRPr>
            </a:lvl6pPr>
            <a:lvl7pPr marL="0" indent="0">
              <a:buNone/>
              <a:defRPr sz="1400" cap="all" baseline="0">
                <a:solidFill>
                  <a:schemeClr val="bg2"/>
                </a:solidFill>
              </a:defRPr>
            </a:lvl7pPr>
            <a:lvl8pPr marL="0" indent="0">
              <a:buNone/>
              <a:defRPr sz="1400" cap="all" baseline="0">
                <a:solidFill>
                  <a:schemeClr val="bg2"/>
                </a:solidFill>
              </a:defRPr>
            </a:lvl8pPr>
            <a:lvl9pPr marL="0" indent="0">
              <a:buNone/>
              <a:defRPr sz="1400" cap="all" baseline="0">
                <a:solidFill>
                  <a:schemeClr val="bg2"/>
                </a:solidFill>
              </a:defRPr>
            </a:lvl9pPr>
          </a:lstStyle>
          <a:p>
            <a:pPr lvl="0"/>
            <a:r>
              <a:rPr lang="en-US"/>
              <a:t>Click to edit Master text styles</a:t>
            </a:r>
          </a:p>
        </p:txBody>
      </p:sp>
      <p:sp>
        <p:nvSpPr>
          <p:cNvPr id="3" name="Fußzeilenplatzhalter 2"/>
          <p:cNvSpPr>
            <a:spLocks noGrp="1"/>
          </p:cNvSpPr>
          <p:nvPr>
            <p:ph type="ftr" sz="quarter" idx="14"/>
          </p:nvPr>
        </p:nvSpPr>
        <p:spPr>
          <a:xfrm>
            <a:off x="4322700" y="5882263"/>
            <a:ext cx="7580299" cy="503547"/>
          </a:xfrm>
        </p:spPr>
        <p:txBody>
          <a:bodyPr anchor="t"/>
          <a:lstStyle>
            <a:lvl1pPr>
              <a:defRPr>
                <a:solidFill>
                  <a:schemeClr val="bg1"/>
                </a:solidFill>
              </a:defRPr>
            </a:lvl1pPr>
          </a:lstStyle>
          <a:p>
            <a:endParaRPr lang="en-US" dirty="0"/>
          </a:p>
        </p:txBody>
      </p:sp>
      <p:sp>
        <p:nvSpPr>
          <p:cNvPr id="4" name="Foliennummernplatzhalter 3"/>
          <p:cNvSpPr>
            <a:spLocks noGrp="1"/>
          </p:cNvSpPr>
          <p:nvPr>
            <p:ph type="sldNum" sz="quarter" idx="15"/>
          </p:nvPr>
        </p:nvSpPr>
        <p:spPr>
          <a:xfrm>
            <a:off x="4322700" y="5687863"/>
            <a:ext cx="480125" cy="216000"/>
          </a:xfrm>
        </p:spPr>
        <p:txBody>
          <a:bodyPr/>
          <a:lstStyle>
            <a:lvl4pPr>
              <a:defRPr>
                <a:solidFill>
                  <a:schemeClr val="bg1"/>
                </a:solidFill>
              </a:defRPr>
            </a:lvl4pPr>
          </a:lstStyle>
          <a:p>
            <a:pPr lvl="3"/>
            <a:fld id="{8D7026E9-6606-4B7C-9DC5-0640007BDBAE}" type="slidenum">
              <a:rPr lang="en-US" smtClean="0"/>
              <a:pPr lvl="3"/>
              <a:t>‹#›</a:t>
            </a:fld>
            <a:endParaRPr lang="en-US" dirty="0"/>
          </a:p>
        </p:txBody>
      </p:sp>
    </p:spTree>
    <p:extLst>
      <p:ext uri="{BB962C8B-B14F-4D97-AF65-F5344CB8AC3E}">
        <p14:creationId xmlns:p14="http://schemas.microsoft.com/office/powerpoint/2010/main" val="42645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Inhaltsplatzhalter 2"/>
          <p:cNvSpPr>
            <a:spLocks noGrp="1"/>
          </p:cNvSpPr>
          <p:nvPr>
            <p:ph idx="1"/>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p:txBody>
      </p:sp>
      <p:sp>
        <p:nvSpPr>
          <p:cNvPr id="5" name="Fußzeilenplatzhalter 4"/>
          <p:cNvSpPr>
            <a:spLocks noGrp="1"/>
          </p:cNvSpPr>
          <p:nvPr>
            <p:ph type="ftr" sz="quarter" idx="11"/>
          </p:nvPr>
        </p:nvSpPr>
        <p:spPr bwMode="gray">
          <a:xfrm>
            <a:off x="624163" y="6624000"/>
            <a:ext cx="9218816" cy="216000"/>
          </a:xfrm>
        </p:spPr>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pPr lvl="2"/>
              <a:t>‹#›</a:t>
            </a:fld>
            <a:endParaRPr lang="en-US" dirty="0"/>
          </a:p>
        </p:txBody>
      </p:sp>
      <p:sp>
        <p:nvSpPr>
          <p:cNvPr id="8" name="Textplatzhalter 7"/>
          <p:cNvSpPr>
            <a:spLocks noGrp="1"/>
          </p:cNvSpPr>
          <p:nvPr>
            <p:ph type="body" sz="quarter" idx="13"/>
          </p:nvPr>
        </p:nvSpPr>
        <p:spPr bwMode="gray">
          <a:xfrm>
            <a:off x="2736712" y="6393600"/>
            <a:ext cx="7105850"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en-US"/>
              <a:t>Click to edit Master text styles</a:t>
            </a:r>
          </a:p>
        </p:txBody>
      </p:sp>
    </p:spTree>
    <p:extLst>
      <p:ext uri="{BB962C8B-B14F-4D97-AF65-F5344CB8AC3E}">
        <p14:creationId xmlns:p14="http://schemas.microsoft.com/office/powerpoint/2010/main" val="106472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Fußzeilenplatzhalter 4"/>
          <p:cNvSpPr>
            <a:spLocks noGrp="1"/>
          </p:cNvSpPr>
          <p:nvPr>
            <p:ph type="ftr" sz="quarter" idx="11"/>
          </p:nvPr>
        </p:nvSpPr>
        <p:spPr bwMode="gray"/>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pPr lvl="2"/>
              <a:t>‹#›</a:t>
            </a:fld>
            <a:endParaRPr lang="en-US" dirty="0"/>
          </a:p>
        </p:txBody>
      </p:sp>
      <p:sp>
        <p:nvSpPr>
          <p:cNvPr id="8" name="Textplatzhalter 7"/>
          <p:cNvSpPr>
            <a:spLocks noGrp="1"/>
          </p:cNvSpPr>
          <p:nvPr>
            <p:ph type="body" sz="quarter" idx="13"/>
          </p:nvPr>
        </p:nvSpPr>
        <p:spPr bwMode="gray">
          <a:xfrm>
            <a:off x="2736712" y="6393600"/>
            <a:ext cx="7105850"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en-US"/>
              <a:t>Click to edit Master text styles</a:t>
            </a:r>
          </a:p>
        </p:txBody>
      </p:sp>
      <p:sp>
        <p:nvSpPr>
          <p:cNvPr id="9" name="Textplatzhalter 8"/>
          <p:cNvSpPr>
            <a:spLocks noGrp="1"/>
          </p:cNvSpPr>
          <p:nvPr>
            <p:ph type="body" sz="quarter" idx="14"/>
          </p:nvPr>
        </p:nvSpPr>
        <p:spPr bwMode="gray">
          <a:xfrm>
            <a:off x="624162" y="1518122"/>
            <a:ext cx="11268534" cy="553998"/>
          </a:xfrm>
        </p:spPr>
        <p:txBody>
          <a:bodyPr>
            <a:spAutoFit/>
          </a:bodyPr>
          <a:lstStyle>
            <a:lvl1pPr marL="270000" indent="-270000">
              <a:lnSpc>
                <a:spcPct val="200000"/>
              </a:lnSpc>
              <a:buFont typeface="Wingdings" panose="05000000000000000000" pitchFamily="2" charset="2"/>
              <a:buChar char="§"/>
              <a:defRPr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40000" indent="-270000">
              <a:lnSpc>
                <a:spcPct val="200000"/>
              </a:lnSpc>
              <a:buFont typeface="Wingdings" panose="05000000000000000000" pitchFamily="2" charset="2"/>
              <a:buChar char="§"/>
              <a:defRPr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540000">
              <a:lnSpc>
                <a:spcPct val="200000"/>
              </a:lnSpc>
              <a:defRPr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40000">
              <a:lnSpc>
                <a:spcPct val="200000"/>
              </a:lnSpc>
              <a:defRPr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40000">
              <a:lnSpc>
                <a:spcPct val="200000"/>
              </a:lnSpc>
              <a:defRPr b="1">
                <a:solidFill>
                  <a:schemeClr val="tx1"/>
                </a:solidFill>
              </a:defRPr>
            </a:lvl5pPr>
            <a:lvl6pPr marL="540000">
              <a:lnSpc>
                <a:spcPct val="200000"/>
              </a:lnSpc>
              <a:defRPr b="1">
                <a:solidFill>
                  <a:schemeClr val="tx1"/>
                </a:solidFill>
              </a:defRPr>
            </a:lvl6pPr>
            <a:lvl7pPr marL="540000">
              <a:lnSpc>
                <a:spcPct val="200000"/>
              </a:lnSpc>
              <a:defRPr b="1">
                <a:solidFill>
                  <a:schemeClr val="tx1"/>
                </a:solidFill>
              </a:defRPr>
            </a:lvl7pPr>
            <a:lvl8pPr marL="540000">
              <a:lnSpc>
                <a:spcPct val="200000"/>
              </a:lnSpc>
              <a:defRPr b="1">
                <a:solidFill>
                  <a:schemeClr val="tx1"/>
                </a:solidFill>
              </a:defRPr>
            </a:lvl8pPr>
            <a:lvl9pPr marL="540000">
              <a:lnSpc>
                <a:spcPct val="200000"/>
              </a:lnSpc>
              <a:defRPr b="1">
                <a:solidFill>
                  <a:schemeClr val="tx1"/>
                </a:solidFill>
              </a:defRPr>
            </a:lvl9pPr>
          </a:lstStyle>
          <a:p>
            <a:pPr lvl="0"/>
            <a:r>
              <a:rPr lang="en-US" dirty="0"/>
              <a:t>Click to edit Master text styles</a:t>
            </a:r>
          </a:p>
        </p:txBody>
      </p:sp>
    </p:spTree>
    <p:extLst>
      <p:ext uri="{BB962C8B-B14F-4D97-AF65-F5344CB8AC3E}">
        <p14:creationId xmlns:p14="http://schemas.microsoft.com/office/powerpoint/2010/main" val="419024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Fußzeilenplatzhalter 4"/>
          <p:cNvSpPr>
            <a:spLocks noGrp="1"/>
          </p:cNvSpPr>
          <p:nvPr>
            <p:ph type="ftr" sz="quarter" idx="11"/>
          </p:nvPr>
        </p:nvSpPr>
        <p:spPr bwMode="gray"/>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pPr lvl="2"/>
              <a:t>‹#›</a:t>
            </a:fld>
            <a:endParaRPr lang="en-US" dirty="0"/>
          </a:p>
        </p:txBody>
      </p:sp>
      <p:sp>
        <p:nvSpPr>
          <p:cNvPr id="8" name="Textplatzhalter 7"/>
          <p:cNvSpPr>
            <a:spLocks noGrp="1"/>
          </p:cNvSpPr>
          <p:nvPr>
            <p:ph type="body" sz="quarter" idx="13"/>
          </p:nvPr>
        </p:nvSpPr>
        <p:spPr bwMode="gray">
          <a:xfrm>
            <a:off x="2736712" y="6393600"/>
            <a:ext cx="7105850"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en-US"/>
              <a:t>Click to edit Master text styles</a:t>
            </a:r>
          </a:p>
        </p:txBody>
      </p:sp>
      <p:sp>
        <p:nvSpPr>
          <p:cNvPr id="9" name="Textplatzhalter 8"/>
          <p:cNvSpPr>
            <a:spLocks noGrp="1"/>
          </p:cNvSpPr>
          <p:nvPr>
            <p:ph type="body" sz="quarter" idx="14"/>
          </p:nvPr>
        </p:nvSpPr>
        <p:spPr bwMode="gray">
          <a:xfrm>
            <a:off x="624162" y="1518122"/>
            <a:ext cx="11268534" cy="553998"/>
          </a:xfrm>
        </p:spPr>
        <p:txBody>
          <a:bodyPr>
            <a:spAutoFit/>
          </a:bodyPr>
          <a:lstStyle>
            <a:lvl1pPr marL="270000" indent="-270000">
              <a:lnSpc>
                <a:spcPct val="200000"/>
              </a:lnSpc>
              <a:buFont typeface="Wingdings" panose="05000000000000000000" pitchFamily="2" charset="2"/>
              <a:buChar char="§"/>
              <a:defRPr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70000" indent="-270000">
              <a:lnSpc>
                <a:spcPct val="200000"/>
              </a:lnSpc>
              <a:buClr>
                <a:schemeClr val="tx1"/>
              </a:buClr>
              <a:buFont typeface="Wingdings" panose="05000000000000000000" pitchFamily="2" charset="2"/>
              <a:buChar char="§"/>
              <a:defRPr b="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540000">
              <a:lnSpc>
                <a:spcPct val="200000"/>
              </a:lnSpc>
              <a:defRPr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40000">
              <a:lnSpc>
                <a:spcPct val="200000"/>
              </a:lnSpc>
              <a:buClr>
                <a:schemeClr val="tx1"/>
              </a:buClr>
              <a:defRPr b="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540000">
              <a:lnSpc>
                <a:spcPct val="200000"/>
              </a:lnSpc>
              <a:defRPr b="0">
                <a:solidFill>
                  <a:schemeClr val="bg2"/>
                </a:solidFill>
              </a:defRPr>
            </a:lvl5pPr>
            <a:lvl6pPr marL="540000">
              <a:lnSpc>
                <a:spcPct val="200000"/>
              </a:lnSpc>
              <a:defRPr b="0">
                <a:solidFill>
                  <a:schemeClr val="bg2"/>
                </a:solidFill>
              </a:defRPr>
            </a:lvl6pPr>
            <a:lvl7pPr marL="540000">
              <a:lnSpc>
                <a:spcPct val="200000"/>
              </a:lnSpc>
              <a:defRPr b="0">
                <a:solidFill>
                  <a:schemeClr val="bg2"/>
                </a:solidFill>
              </a:defRPr>
            </a:lvl7pPr>
            <a:lvl8pPr marL="540000">
              <a:lnSpc>
                <a:spcPct val="200000"/>
              </a:lnSpc>
              <a:defRPr b="0">
                <a:solidFill>
                  <a:schemeClr val="bg2"/>
                </a:solidFill>
              </a:defRPr>
            </a:lvl8pPr>
            <a:lvl9pPr marL="540000">
              <a:lnSpc>
                <a:spcPct val="200000"/>
              </a:lnSpc>
              <a:defRPr b="0">
                <a:solidFill>
                  <a:schemeClr val="bg2"/>
                </a:solidFill>
              </a:defRPr>
            </a:lvl9pPr>
          </a:lstStyle>
          <a:p>
            <a:pPr lvl="0"/>
            <a:r>
              <a:rPr lang="en-US" dirty="0"/>
              <a:t>Click to edit Master text styles</a:t>
            </a:r>
          </a:p>
        </p:txBody>
      </p:sp>
    </p:spTree>
    <p:extLst>
      <p:ext uri="{BB962C8B-B14F-4D97-AF65-F5344CB8AC3E}">
        <p14:creationId xmlns:p14="http://schemas.microsoft.com/office/powerpoint/2010/main" val="1987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and Imag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Inhaltsplatzhalter 2"/>
          <p:cNvSpPr>
            <a:spLocks noGrp="1"/>
          </p:cNvSpPr>
          <p:nvPr>
            <p:ph idx="1"/>
          </p:nvPr>
        </p:nvSpPr>
        <p:spPr bwMode="gray">
          <a:xfrm>
            <a:off x="624163" y="1705550"/>
            <a:ext cx="5473425" cy="43200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p:txBody>
      </p:sp>
      <p:sp>
        <p:nvSpPr>
          <p:cNvPr id="5" name="Fußzeilenplatzhalter 4"/>
          <p:cNvSpPr>
            <a:spLocks noGrp="1"/>
          </p:cNvSpPr>
          <p:nvPr>
            <p:ph type="ftr" sz="quarter" idx="11"/>
          </p:nvPr>
        </p:nvSpPr>
        <p:spPr bwMode="gray"/>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pPr lvl="2"/>
              <a:t>‹#›</a:t>
            </a:fld>
            <a:endParaRPr lang="en-US" dirty="0"/>
          </a:p>
        </p:txBody>
      </p:sp>
      <p:sp>
        <p:nvSpPr>
          <p:cNvPr id="8" name="Textplatzhalter 7"/>
          <p:cNvSpPr>
            <a:spLocks noGrp="1"/>
          </p:cNvSpPr>
          <p:nvPr>
            <p:ph type="body" sz="quarter" idx="13"/>
          </p:nvPr>
        </p:nvSpPr>
        <p:spPr bwMode="gray">
          <a:xfrm>
            <a:off x="2736712" y="6393600"/>
            <a:ext cx="7105850"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en-US"/>
              <a:t>Click to edit Master text styles</a:t>
            </a:r>
          </a:p>
        </p:txBody>
      </p:sp>
      <p:sp>
        <p:nvSpPr>
          <p:cNvPr id="11" name="Bildplatzhalter 10"/>
          <p:cNvSpPr>
            <a:spLocks noGrp="1"/>
          </p:cNvSpPr>
          <p:nvPr>
            <p:ph type="pic" sz="quarter" idx="14"/>
          </p:nvPr>
        </p:nvSpPr>
        <p:spPr bwMode="gray">
          <a:xfrm>
            <a:off x="6419271" y="1763150"/>
            <a:ext cx="5473425" cy="4262400"/>
          </a:xfrm>
          <a:blipFill>
            <a:blip r:embed="rId3" cstate="print">
              <a:extLst>
                <a:ext uri="{28A0092B-C50C-407E-A947-70E740481C1C}">
                  <a14:useLocalDpi xmlns:a14="http://schemas.microsoft.com/office/drawing/2010/main"/>
                </a:ext>
              </a:extLst>
            </a:blip>
            <a:stretch>
              <a:fillRect/>
            </a:stretch>
          </a:blipFill>
        </p:spPr>
        <p:txBody>
          <a:bodyPr anchor="ctr"/>
          <a:lstStyle>
            <a:lvl1pPr algn="ctr">
              <a:defRPr>
                <a:latin typeface="Verdana" panose="020B0604030504040204" pitchFamily="34" charset="0"/>
                <a:ea typeface="Verdana" panose="020B0604030504040204" pitchFamily="34" charset="0"/>
                <a:cs typeface="Verdana" panose="020B060403050404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339946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st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Inhaltsplatzhalter 2"/>
          <p:cNvSpPr>
            <a:spLocks noGrp="1"/>
          </p:cNvSpPr>
          <p:nvPr>
            <p:ph idx="1"/>
          </p:nvPr>
        </p:nvSpPr>
        <p:spPr bwMode="gray">
          <a:xfrm>
            <a:off x="3058396" y="1719836"/>
            <a:ext cx="8834300" cy="918000"/>
          </a:xfrm>
        </p:spPr>
        <p:txBody>
          <a:bodyPr/>
          <a:lstStyle>
            <a:lvl1pPr>
              <a:defRPr sz="1400">
                <a:latin typeface="Verdana" panose="020B0604030504040204" pitchFamily="34" charset="0"/>
                <a:ea typeface="Verdana" panose="020B0604030504040204" pitchFamily="34" charset="0"/>
                <a:cs typeface="Verdana" panose="020B0604030504040204" pitchFamily="34" charset="0"/>
              </a:defRPr>
            </a:lvl1pPr>
            <a:lvl2pPr>
              <a:defRPr sz="1400">
                <a:latin typeface="Verdana" panose="020B0604030504040204" pitchFamily="34" charset="0"/>
                <a:ea typeface="Verdana" panose="020B0604030504040204" pitchFamily="34" charset="0"/>
                <a:cs typeface="Verdana" panose="020B0604030504040204" pitchFamily="34" charset="0"/>
              </a:defRPr>
            </a:lvl2pPr>
            <a:lvl3pPr marL="179388" indent="-179388">
              <a:defRPr sz="1400">
                <a:latin typeface="Verdana" panose="020B0604030504040204" pitchFamily="34" charset="0"/>
                <a:ea typeface="Verdana" panose="020B0604030504040204" pitchFamily="34" charset="0"/>
                <a:cs typeface="Verdana" panose="020B0604030504040204" pitchFamily="34" charset="0"/>
              </a:defRPr>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p:txBody>
      </p:sp>
      <p:sp>
        <p:nvSpPr>
          <p:cNvPr id="5" name="Fußzeilenplatzhalter 4"/>
          <p:cNvSpPr>
            <a:spLocks noGrp="1"/>
          </p:cNvSpPr>
          <p:nvPr>
            <p:ph type="ftr" sz="quarter" idx="11"/>
          </p:nvPr>
        </p:nvSpPr>
        <p:spPr bwMode="gray"/>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pPr lvl="2"/>
              <a:t>‹#›</a:t>
            </a:fld>
            <a:endParaRPr lang="en-US" dirty="0"/>
          </a:p>
        </p:txBody>
      </p:sp>
      <p:sp>
        <p:nvSpPr>
          <p:cNvPr id="8" name="Textplatzhalter 7"/>
          <p:cNvSpPr>
            <a:spLocks noGrp="1"/>
          </p:cNvSpPr>
          <p:nvPr>
            <p:ph type="body" sz="quarter" idx="13"/>
          </p:nvPr>
        </p:nvSpPr>
        <p:spPr bwMode="gray">
          <a:xfrm>
            <a:off x="2736712" y="6393600"/>
            <a:ext cx="7105850"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en-US"/>
              <a:t>Click to edit Master text styles</a:t>
            </a:r>
          </a:p>
        </p:txBody>
      </p:sp>
      <p:sp>
        <p:nvSpPr>
          <p:cNvPr id="9" name="Bildplatzhalter 8"/>
          <p:cNvSpPr>
            <a:spLocks noGrp="1"/>
          </p:cNvSpPr>
          <p:nvPr>
            <p:ph type="pic" sz="quarter" idx="14"/>
          </p:nvPr>
        </p:nvSpPr>
        <p:spPr bwMode="gray">
          <a:xfrm>
            <a:off x="624162" y="1762837"/>
            <a:ext cx="2304600" cy="871200"/>
          </a:xfrm>
          <a:blipFill>
            <a:blip r:embed="rId3"/>
            <a:stretch>
              <a:fillRect/>
            </a:stretch>
          </a:blipFill>
        </p:spPr>
        <p:txBody>
          <a:bodyPr anchor="ctr"/>
          <a:lstStyle>
            <a:lvl1pPr algn="ctr">
              <a:defRPr sz="1000">
                <a:latin typeface="Verdana" panose="020B0604030504040204" pitchFamily="34" charset="0"/>
                <a:ea typeface="Verdana" panose="020B0604030504040204" pitchFamily="34" charset="0"/>
                <a:cs typeface="Verdana" panose="020B0604030504040204" pitchFamily="34" charset="0"/>
              </a:defRPr>
            </a:lvl1pPr>
          </a:lstStyle>
          <a:p>
            <a:r>
              <a:rPr lang="en-US"/>
              <a:t>Click icon to add picture</a:t>
            </a:r>
            <a:endParaRPr lang="de-DE" dirty="0"/>
          </a:p>
        </p:txBody>
      </p:sp>
      <p:sp>
        <p:nvSpPr>
          <p:cNvPr id="10" name="Inhaltsplatzhalter 2"/>
          <p:cNvSpPr>
            <a:spLocks noGrp="1"/>
          </p:cNvSpPr>
          <p:nvPr>
            <p:ph idx="15"/>
          </p:nvPr>
        </p:nvSpPr>
        <p:spPr bwMode="gray">
          <a:xfrm>
            <a:off x="3058396" y="2848119"/>
            <a:ext cx="8834300" cy="918000"/>
          </a:xfrm>
        </p:spPr>
        <p:txBody>
          <a:bodyPr/>
          <a:lstStyle>
            <a:lvl1pPr>
              <a:defRPr sz="1400">
                <a:latin typeface="Verdana" panose="020B0604030504040204" pitchFamily="34" charset="0"/>
                <a:ea typeface="Verdana" panose="020B0604030504040204" pitchFamily="34" charset="0"/>
                <a:cs typeface="Verdana" panose="020B0604030504040204" pitchFamily="34" charset="0"/>
              </a:defRPr>
            </a:lvl1pPr>
            <a:lvl2pPr>
              <a:defRPr sz="1400">
                <a:latin typeface="Verdana" panose="020B0604030504040204" pitchFamily="34" charset="0"/>
                <a:ea typeface="Verdana" panose="020B0604030504040204" pitchFamily="34" charset="0"/>
                <a:cs typeface="Verdana" panose="020B0604030504040204" pitchFamily="34" charset="0"/>
              </a:defRPr>
            </a:lvl2pPr>
            <a:lvl3pPr marL="179388" indent="-179388">
              <a:defRPr sz="1400">
                <a:latin typeface="Verdana" panose="020B0604030504040204" pitchFamily="34" charset="0"/>
                <a:ea typeface="Verdana" panose="020B0604030504040204" pitchFamily="34" charset="0"/>
                <a:cs typeface="Verdana" panose="020B0604030504040204" pitchFamily="34" charset="0"/>
              </a:defRPr>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p:txBody>
      </p:sp>
      <p:sp>
        <p:nvSpPr>
          <p:cNvPr id="11" name="Bildplatzhalter 8"/>
          <p:cNvSpPr>
            <a:spLocks noGrp="1"/>
          </p:cNvSpPr>
          <p:nvPr>
            <p:ph type="pic" sz="quarter" idx="16"/>
          </p:nvPr>
        </p:nvSpPr>
        <p:spPr bwMode="gray">
          <a:xfrm>
            <a:off x="624162" y="2893180"/>
            <a:ext cx="2304600" cy="871200"/>
          </a:xfrm>
          <a:blipFill>
            <a:blip r:embed="rId3"/>
            <a:stretch>
              <a:fillRect/>
            </a:stretch>
          </a:blipFill>
        </p:spPr>
        <p:txBody>
          <a:bodyPr anchor="ctr"/>
          <a:lstStyle>
            <a:lvl1pPr algn="ctr">
              <a:defRPr sz="1000">
                <a:latin typeface="Verdana" panose="020B0604030504040204" pitchFamily="34" charset="0"/>
                <a:ea typeface="Verdana" panose="020B0604030504040204" pitchFamily="34" charset="0"/>
                <a:cs typeface="Verdana" panose="020B0604030504040204" pitchFamily="34" charset="0"/>
              </a:defRPr>
            </a:lvl1pPr>
          </a:lstStyle>
          <a:p>
            <a:r>
              <a:rPr lang="en-US"/>
              <a:t>Click icon to add picture</a:t>
            </a:r>
            <a:endParaRPr lang="de-DE" dirty="0"/>
          </a:p>
        </p:txBody>
      </p:sp>
      <p:sp>
        <p:nvSpPr>
          <p:cNvPr id="12" name="Inhaltsplatzhalter 2"/>
          <p:cNvSpPr>
            <a:spLocks noGrp="1"/>
          </p:cNvSpPr>
          <p:nvPr>
            <p:ph idx="17"/>
          </p:nvPr>
        </p:nvSpPr>
        <p:spPr bwMode="gray">
          <a:xfrm>
            <a:off x="3058396" y="3978783"/>
            <a:ext cx="8834300" cy="918000"/>
          </a:xfrm>
        </p:spPr>
        <p:txBody>
          <a:bodyPr/>
          <a:lstStyle>
            <a:lvl1pPr>
              <a:defRPr sz="1400">
                <a:latin typeface="Verdana" panose="020B0604030504040204" pitchFamily="34" charset="0"/>
                <a:ea typeface="Verdana" panose="020B0604030504040204" pitchFamily="34" charset="0"/>
                <a:cs typeface="Verdana" panose="020B0604030504040204" pitchFamily="34" charset="0"/>
              </a:defRPr>
            </a:lvl1pPr>
            <a:lvl2pPr>
              <a:defRPr sz="1400">
                <a:latin typeface="Verdana" panose="020B0604030504040204" pitchFamily="34" charset="0"/>
                <a:ea typeface="Verdana" panose="020B0604030504040204" pitchFamily="34" charset="0"/>
                <a:cs typeface="Verdana" panose="020B0604030504040204" pitchFamily="34" charset="0"/>
              </a:defRPr>
            </a:lvl2pPr>
            <a:lvl3pPr marL="179388" indent="-179388">
              <a:defRPr sz="1400">
                <a:latin typeface="Verdana" panose="020B0604030504040204" pitchFamily="34" charset="0"/>
                <a:ea typeface="Verdana" panose="020B0604030504040204" pitchFamily="34" charset="0"/>
                <a:cs typeface="Verdana" panose="020B0604030504040204" pitchFamily="34" charset="0"/>
              </a:defRPr>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p:txBody>
      </p:sp>
      <p:sp>
        <p:nvSpPr>
          <p:cNvPr id="13" name="Bildplatzhalter 8"/>
          <p:cNvSpPr>
            <a:spLocks noGrp="1"/>
          </p:cNvSpPr>
          <p:nvPr>
            <p:ph type="pic" sz="quarter" idx="18"/>
          </p:nvPr>
        </p:nvSpPr>
        <p:spPr bwMode="gray">
          <a:xfrm>
            <a:off x="624162" y="4023523"/>
            <a:ext cx="2304600" cy="871200"/>
          </a:xfrm>
          <a:blipFill>
            <a:blip r:embed="rId3"/>
            <a:stretch>
              <a:fillRect/>
            </a:stretch>
          </a:blipFill>
        </p:spPr>
        <p:txBody>
          <a:bodyPr anchor="ctr"/>
          <a:lstStyle>
            <a:lvl1pPr algn="ctr">
              <a:defRPr sz="1000">
                <a:latin typeface="Verdana" panose="020B0604030504040204" pitchFamily="34" charset="0"/>
                <a:ea typeface="Verdana" panose="020B0604030504040204" pitchFamily="34" charset="0"/>
                <a:cs typeface="Verdana" panose="020B0604030504040204" pitchFamily="34" charset="0"/>
              </a:defRPr>
            </a:lvl1pPr>
          </a:lstStyle>
          <a:p>
            <a:r>
              <a:rPr lang="en-US"/>
              <a:t>Click icon to add picture</a:t>
            </a:r>
            <a:endParaRPr lang="de-DE" dirty="0"/>
          </a:p>
        </p:txBody>
      </p:sp>
      <p:sp>
        <p:nvSpPr>
          <p:cNvPr id="14" name="Inhaltsplatzhalter 2"/>
          <p:cNvSpPr>
            <a:spLocks noGrp="1"/>
          </p:cNvSpPr>
          <p:nvPr>
            <p:ph idx="19"/>
          </p:nvPr>
        </p:nvSpPr>
        <p:spPr bwMode="gray">
          <a:xfrm>
            <a:off x="3058396" y="5107067"/>
            <a:ext cx="8834300" cy="918000"/>
          </a:xfrm>
        </p:spPr>
        <p:txBody>
          <a:bodyPr/>
          <a:lstStyle>
            <a:lvl1pPr>
              <a:defRPr sz="1400">
                <a:latin typeface="Verdana" panose="020B0604030504040204" pitchFamily="34" charset="0"/>
                <a:ea typeface="Verdana" panose="020B0604030504040204" pitchFamily="34" charset="0"/>
                <a:cs typeface="Verdana" panose="020B0604030504040204" pitchFamily="34" charset="0"/>
              </a:defRPr>
            </a:lvl1pPr>
            <a:lvl2pPr>
              <a:defRPr sz="1400">
                <a:latin typeface="Verdana" panose="020B0604030504040204" pitchFamily="34" charset="0"/>
                <a:ea typeface="Verdana" panose="020B0604030504040204" pitchFamily="34" charset="0"/>
                <a:cs typeface="Verdana" panose="020B0604030504040204" pitchFamily="34" charset="0"/>
              </a:defRPr>
            </a:lvl2pPr>
            <a:lvl3pPr marL="179388" indent="-179388">
              <a:defRPr sz="1400">
                <a:latin typeface="Verdana" panose="020B0604030504040204" pitchFamily="34" charset="0"/>
                <a:ea typeface="Verdana" panose="020B0604030504040204" pitchFamily="34" charset="0"/>
                <a:cs typeface="Verdana" panose="020B0604030504040204" pitchFamily="34" charset="0"/>
              </a:defRPr>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p:txBody>
      </p:sp>
      <p:sp>
        <p:nvSpPr>
          <p:cNvPr id="15" name="Bildplatzhalter 8"/>
          <p:cNvSpPr>
            <a:spLocks noGrp="1"/>
          </p:cNvSpPr>
          <p:nvPr>
            <p:ph type="pic" sz="quarter" idx="20"/>
          </p:nvPr>
        </p:nvSpPr>
        <p:spPr bwMode="gray">
          <a:xfrm>
            <a:off x="624162" y="5153867"/>
            <a:ext cx="2304600" cy="871200"/>
          </a:xfrm>
          <a:blipFill>
            <a:blip r:embed="rId3"/>
            <a:stretch>
              <a:fillRect/>
            </a:stretch>
          </a:blipFill>
        </p:spPr>
        <p:txBody>
          <a:bodyPr anchor="ctr"/>
          <a:lstStyle>
            <a:lvl1pPr algn="ctr">
              <a:defRPr sz="1000">
                <a:latin typeface="Verdana" panose="020B0604030504040204" pitchFamily="34" charset="0"/>
                <a:ea typeface="Verdana" panose="020B0604030504040204" pitchFamily="34" charset="0"/>
                <a:cs typeface="Verdana" panose="020B0604030504040204" pitchFamily="34" charset="0"/>
              </a:defRPr>
            </a:lvl1pPr>
          </a:lstStyle>
          <a:p>
            <a:r>
              <a:rPr lang="en-US"/>
              <a:t>Click icon to add picture</a:t>
            </a:r>
            <a:endParaRPr lang="de-DE" dirty="0"/>
          </a:p>
        </p:txBody>
      </p:sp>
    </p:spTree>
    <p:extLst>
      <p:ext uri="{BB962C8B-B14F-4D97-AF65-F5344CB8AC3E}">
        <p14:creationId xmlns:p14="http://schemas.microsoft.com/office/powerpoint/2010/main" val="146567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5" name="Fußzeilenplatzhalter 4"/>
          <p:cNvSpPr>
            <a:spLocks noGrp="1"/>
          </p:cNvSpPr>
          <p:nvPr>
            <p:ph type="ftr" sz="quarter" idx="11"/>
          </p:nvPr>
        </p:nvSpPr>
        <p:spPr bwMode="gray"/>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pPr lvl="2"/>
              <a:t>‹#›</a:t>
            </a:fld>
            <a:endParaRPr lang="en-US" dirty="0"/>
          </a:p>
        </p:txBody>
      </p:sp>
      <p:sp>
        <p:nvSpPr>
          <p:cNvPr id="8" name="Textplatzhalter 7"/>
          <p:cNvSpPr>
            <a:spLocks noGrp="1"/>
          </p:cNvSpPr>
          <p:nvPr>
            <p:ph type="body" sz="quarter" idx="13"/>
          </p:nvPr>
        </p:nvSpPr>
        <p:spPr bwMode="gray">
          <a:xfrm>
            <a:off x="2736712" y="6393600"/>
            <a:ext cx="7105850"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en-US"/>
              <a:t>Click to edit Master text styles</a:t>
            </a:r>
          </a:p>
        </p:txBody>
      </p:sp>
    </p:spTree>
    <p:extLst>
      <p:ext uri="{BB962C8B-B14F-4D97-AF65-F5344CB8AC3E}">
        <p14:creationId xmlns:p14="http://schemas.microsoft.com/office/powerpoint/2010/main" val="129831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Slide gre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de-DE"/>
              <a:t>Titelmasterformat durch Klicken bearbeiten</a:t>
            </a:r>
            <a:endParaRPr lang="en-US" dirty="0"/>
          </a:p>
        </p:txBody>
      </p:sp>
      <p:sp>
        <p:nvSpPr>
          <p:cNvPr id="3" name="Inhaltsplatzhalter 2"/>
          <p:cNvSpPr>
            <a:spLocks noGrp="1"/>
          </p:cNvSpPr>
          <p:nvPr>
            <p:ph idx="1"/>
          </p:nvPr>
        </p:nvSpPr>
        <p:spPr bwMode="gray"/>
        <p:txBody>
          <a:bodyPr/>
          <a:lstStyle>
            <a:lvl1pPr>
              <a:defRPr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270000" indent="-270000">
              <a:buClr>
                <a:schemeClr val="tx1"/>
              </a:buClr>
              <a:buFont typeface="Wingdings" panose="05000000000000000000" pitchFamily="2" charset="2"/>
              <a:buChar char="§"/>
              <a:defRPr>
                <a:latin typeface="Verdana" panose="020B0604030504040204" pitchFamily="34" charset="0"/>
                <a:ea typeface="Verdana" panose="020B0604030504040204" pitchFamily="34" charset="0"/>
                <a:cs typeface="Verdana" panose="020B0604030504040204" pitchFamily="34" charset="0"/>
              </a:defRPr>
            </a:lvl2pPr>
            <a:lvl3pPr marL="540000">
              <a:defRPr>
                <a:latin typeface="Verdana" panose="020B0604030504040204" pitchFamily="34" charset="0"/>
                <a:ea typeface="Verdana" panose="020B0604030504040204" pitchFamily="34" charset="0"/>
                <a:cs typeface="Verdana" panose="020B0604030504040204" pitchFamily="34" charset="0"/>
              </a:defRPr>
            </a:lvl3pPr>
            <a:lvl4pPr marL="810000">
              <a:defRPr>
                <a:latin typeface="Verdana" panose="020B0604030504040204" pitchFamily="34" charset="0"/>
                <a:ea typeface="Verdana" panose="020B0604030504040204" pitchFamily="34" charset="0"/>
                <a:cs typeface="Verdana" panose="020B0604030504040204" pitchFamily="34" charset="0"/>
              </a:defRPr>
            </a:lvl4pPr>
            <a:lvl5pPr marL="1080000">
              <a:defRPr>
                <a:latin typeface="Verdana" panose="020B0604030504040204" pitchFamily="34" charset="0"/>
                <a:ea typeface="Verdana" panose="020B0604030504040204" pitchFamily="34" charset="0"/>
                <a:cs typeface="Verdana" panose="020B0604030504040204" pitchFamily="34" charset="0"/>
              </a:defRPr>
            </a:lvl5pPr>
          </a:lstStyle>
          <a:p>
            <a:pPr lvl="0"/>
            <a:r>
              <a:rPr lang="de-DE"/>
              <a:t>Textmasterformat bearbeiten</a:t>
            </a:r>
          </a:p>
        </p:txBody>
      </p:sp>
      <p:sp>
        <p:nvSpPr>
          <p:cNvPr id="5" name="Fußzeilenplatzhalter 4"/>
          <p:cNvSpPr>
            <a:spLocks noGrp="1"/>
          </p:cNvSpPr>
          <p:nvPr>
            <p:ph type="ftr" sz="quarter" idx="11"/>
          </p:nvPr>
        </p:nvSpPr>
        <p:spPr bwMode="gray">
          <a:xfrm>
            <a:off x="476250" y="6624000"/>
            <a:ext cx="9864000" cy="216000"/>
          </a:xfrm>
        </p:spPr>
        <p:txBody>
          <a:bodyPr/>
          <a:lstStyle>
            <a:lvl1pPr>
              <a:defRPr>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endParaRPr lang="en-US" dirty="0">
              <a:solidFill>
                <a:srgbClr val="666666"/>
              </a:solidFill>
            </a:endParaRPr>
          </a:p>
        </p:txBody>
      </p:sp>
      <p:sp>
        <p:nvSpPr>
          <p:cNvPr id="6" name="Foliennummernplatzhalter 5"/>
          <p:cNvSpPr>
            <a:spLocks noGrp="1"/>
          </p:cNvSpPr>
          <p:nvPr>
            <p:ph type="sldNum" sz="quarter" idx="12"/>
          </p:nvPr>
        </p:nvSpPr>
        <p:spPr bwMode="gray"/>
        <p:txBody>
          <a:bodyPr/>
          <a:lstStyle>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stStyle>
          <a:p>
            <a:pPr lvl="2"/>
            <a:fld id="{8D7026E9-6606-4B7C-9DC5-0640007BDBAE}" type="slidenum">
              <a:rPr lang="en-US" smtClean="0">
                <a:solidFill>
                  <a:srgbClr val="666666"/>
                </a:solidFill>
              </a:rPr>
              <a:pPr lvl="2"/>
              <a:t>‹#›</a:t>
            </a:fld>
            <a:endParaRPr lang="en-US" dirty="0">
              <a:solidFill>
                <a:srgbClr val="666666"/>
              </a:solidFill>
            </a:endParaRPr>
          </a:p>
        </p:txBody>
      </p:sp>
      <p:sp>
        <p:nvSpPr>
          <p:cNvPr id="8" name="Textplatzhalter 7"/>
          <p:cNvSpPr>
            <a:spLocks noGrp="1"/>
          </p:cNvSpPr>
          <p:nvPr>
            <p:ph type="body" sz="quarter" idx="13"/>
          </p:nvPr>
        </p:nvSpPr>
        <p:spPr bwMode="gray">
          <a:xfrm>
            <a:off x="2736712" y="6393600"/>
            <a:ext cx="7603538" cy="216000"/>
          </a:xfrm>
        </p:spPr>
        <p:txBody>
          <a:bodyPr anchor="b"/>
          <a:lstStyle>
            <a:lvl1pPr marL="0" indent="0">
              <a:spcBef>
                <a:spcPts val="0"/>
              </a:spcBef>
              <a:buFont typeface="Arial" panose="020B0604020202020204" pitchFamily="34" charset="0"/>
              <a:buNone/>
              <a:defRPr sz="800" b="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800" b="0">
                <a:solidFill>
                  <a:schemeClr val="bg2"/>
                </a:solidFill>
              </a:defRPr>
            </a:lvl2pPr>
            <a:lvl3pPr marL="0" indent="0">
              <a:buNone/>
              <a:defRPr sz="800" b="0">
                <a:solidFill>
                  <a:schemeClr val="bg2"/>
                </a:solidFill>
              </a:defRPr>
            </a:lvl3pPr>
            <a:lvl4pPr marL="0" indent="0">
              <a:buNone/>
              <a:defRPr sz="800" b="0">
                <a:solidFill>
                  <a:schemeClr val="bg2"/>
                </a:solidFill>
              </a:defRPr>
            </a:lvl4pPr>
            <a:lvl5pPr marL="0" indent="0">
              <a:buNone/>
              <a:defRPr sz="800" b="0">
                <a:solidFill>
                  <a:schemeClr val="bg2"/>
                </a:solidFill>
              </a:defRPr>
            </a:lvl5pPr>
            <a:lvl6pPr marL="0" indent="0">
              <a:buNone/>
              <a:defRPr sz="800">
                <a:solidFill>
                  <a:schemeClr val="bg2"/>
                </a:solidFill>
              </a:defRPr>
            </a:lvl6pPr>
            <a:lvl7pPr marL="0" indent="0">
              <a:buNone/>
              <a:defRPr sz="800">
                <a:solidFill>
                  <a:schemeClr val="bg2"/>
                </a:solidFill>
              </a:defRPr>
            </a:lvl7pPr>
            <a:lvl8pPr marL="0" indent="0">
              <a:buNone/>
              <a:defRPr sz="800">
                <a:solidFill>
                  <a:schemeClr val="bg2"/>
                </a:solidFill>
              </a:defRPr>
            </a:lvl8pPr>
            <a:lvl9pPr marL="0" indent="0">
              <a:buNone/>
              <a:defRPr sz="800">
                <a:solidFill>
                  <a:schemeClr val="bg2"/>
                </a:solidFill>
              </a:defRPr>
            </a:lvl9pPr>
          </a:lstStyle>
          <a:p>
            <a:pPr lvl="0"/>
            <a:r>
              <a:rPr lang="de-DE"/>
              <a:t>Textmasterformat bearbeiten</a:t>
            </a:r>
          </a:p>
        </p:txBody>
      </p:sp>
    </p:spTree>
    <p:extLst>
      <p:ext uri="{BB962C8B-B14F-4D97-AF65-F5344CB8AC3E}">
        <p14:creationId xmlns:p14="http://schemas.microsoft.com/office/powerpoint/2010/main" val="332305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624162" y="106321"/>
            <a:ext cx="11268534" cy="996778"/>
          </a:xfrm>
          <a:prstGeom prst="rect">
            <a:avLst/>
          </a:prstGeom>
        </p:spPr>
        <p:txBody>
          <a:bodyPr vert="horz" lIns="0" tIns="0" rIns="0" bIns="0" rtlCol="0" anchor="b">
            <a:noAutofit/>
          </a:bodyPr>
          <a:lstStyle/>
          <a:p>
            <a:endParaRPr lang="en-US" dirty="0"/>
          </a:p>
        </p:txBody>
      </p:sp>
      <p:sp>
        <p:nvSpPr>
          <p:cNvPr id="3" name="Textplatzhalter 2"/>
          <p:cNvSpPr>
            <a:spLocks noGrp="1"/>
          </p:cNvSpPr>
          <p:nvPr>
            <p:ph type="body" idx="1"/>
          </p:nvPr>
        </p:nvSpPr>
        <p:spPr bwMode="gray">
          <a:xfrm>
            <a:off x="624162" y="1705550"/>
            <a:ext cx="11268534" cy="276999"/>
          </a:xfrm>
          <a:prstGeom prst="rect">
            <a:avLst/>
          </a:prstGeom>
        </p:spPr>
        <p:txBody>
          <a:bodyPr vert="horz" lIns="0" tIns="0" rIns="0" bIns="0" rtlCol="0">
            <a:spAutoFit/>
          </a:bodyPr>
          <a:lstStyle/>
          <a:p>
            <a:pPr lvl="0"/>
            <a:endParaRPr lang="en-US" dirty="0"/>
          </a:p>
        </p:txBody>
      </p:sp>
      <p:sp>
        <p:nvSpPr>
          <p:cNvPr id="5" name="Fußzeilenplatzhalter 4"/>
          <p:cNvSpPr>
            <a:spLocks noGrp="1"/>
          </p:cNvSpPr>
          <p:nvPr>
            <p:ph type="ftr" sz="quarter" idx="3"/>
          </p:nvPr>
        </p:nvSpPr>
        <p:spPr bwMode="gray">
          <a:xfrm>
            <a:off x="624163" y="6624000"/>
            <a:ext cx="9218400" cy="216000"/>
          </a:xfrm>
          <a:prstGeom prst="rect">
            <a:avLst/>
          </a:prstGeom>
        </p:spPr>
        <p:txBody>
          <a:bodyPr vert="horz" lIns="0" tIns="0" rIns="0" bIns="0" rtlCol="0" anchor="ctr"/>
          <a:lstStyle>
            <a:lvl1pPr algn="l">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lgn="l">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buFont typeface="Arial" panose="020B0604020202020204" pitchFamily="34" charset="0"/>
              <a:buNone/>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5pPr>
          </a:lstStyle>
          <a:p>
            <a:endParaRPr lang="en-US" dirty="0"/>
          </a:p>
        </p:txBody>
      </p:sp>
      <p:sp>
        <p:nvSpPr>
          <p:cNvPr id="6" name="Foliennummernplatzhalter 5"/>
          <p:cNvSpPr>
            <a:spLocks noGrp="1"/>
          </p:cNvSpPr>
          <p:nvPr>
            <p:ph type="sldNum" sz="quarter" idx="4"/>
          </p:nvPr>
        </p:nvSpPr>
        <p:spPr bwMode="gray">
          <a:xfrm>
            <a:off x="624163" y="6429600"/>
            <a:ext cx="480125" cy="216000"/>
          </a:xfrm>
          <a:prstGeom prst="rect">
            <a:avLst/>
          </a:prstGeom>
        </p:spPr>
        <p:txBody>
          <a:bodyPr vert="horz" lIns="0" tIns="0" rIns="0" bIns="0" rtlCol="0" anchor="ctr"/>
          <a:lstStyle>
            <a:lvl1pPr algn="l">
              <a:defRPr sz="10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defRPr sz="1000">
                <a:solidFill>
                  <a:schemeClr val="bg2"/>
                </a:solidFill>
                <a:latin typeface="Verdana" panose="020B0604030504040204" pitchFamily="34" charset="0"/>
                <a:ea typeface="Verdana" panose="020B0604030504040204" pitchFamily="34" charset="0"/>
                <a:cs typeface="Verdana" panose="020B0604030504040204" pitchFamily="34" charset="0"/>
              </a:defRPr>
            </a:lvl4pPr>
          </a:lstStyle>
          <a:p>
            <a:pPr lvl="3"/>
            <a:fld id="{8D7026E9-6606-4B7C-9DC5-0640007BDBAE}" type="slidenum">
              <a:rPr lang="en-US" smtClean="0"/>
              <a:pPr lvl="3"/>
              <a:t>‹#›</a:t>
            </a:fld>
            <a:endParaRPr lang="en-US" dirty="0"/>
          </a:p>
        </p:txBody>
      </p:sp>
      <p:pic>
        <p:nvPicPr>
          <p:cNvPr id="10" name="Picture 2"/>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gray">
          <a:xfrm>
            <a:off x="10556225" y="6436785"/>
            <a:ext cx="1404000" cy="28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6851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spcBef>
          <a:spcPts val="400"/>
        </a:spcBef>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spcBef>
          <a:spcPts val="400"/>
        </a:spcBef>
        <a:buFont typeface="Arial" panose="020B0604020202020204" pitchFamily="34" charset="0"/>
        <a:buNone/>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27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54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81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5pPr>
      <a:lvl6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6pPr>
      <a:lvl7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7pPr>
      <a:lvl8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8pPr>
      <a:lvl9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0.png"/><Relationship Id="rId5" Type="http://schemas.openxmlformats.org/officeDocument/2006/relationships/image" Target="../media/image43.png"/><Relationship Id="rId10" Type="http://schemas.openxmlformats.org/officeDocument/2006/relationships/image" Target="../media/image28.svg"/><Relationship Id="rId4" Type="http://schemas.openxmlformats.org/officeDocument/2006/relationships/image" Target="../media/image4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28.svg"/><Relationship Id="rId12"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6.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22.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4.png"/><Relationship Id="rId3" Type="http://schemas.openxmlformats.org/officeDocument/2006/relationships/image" Target="../media/image37.png"/><Relationship Id="rId7" Type="http://schemas.openxmlformats.org/officeDocument/2006/relationships/image" Target="../media/image28.svg"/><Relationship Id="rId12"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6.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22.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2.png"/><Relationship Id="rId5" Type="http://schemas.openxmlformats.org/officeDocument/2006/relationships/image" Target="../media/image22.png"/><Relationship Id="rId10" Type="http://schemas.openxmlformats.org/officeDocument/2006/relationships/image" Target="../media/image43.png"/><Relationship Id="rId4" Type="http://schemas.openxmlformats.org/officeDocument/2006/relationships/image" Target="../media/image36.png"/><Relationship Id="rId9" Type="http://schemas.openxmlformats.org/officeDocument/2006/relationships/image" Target="../media/image47.png"/><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7.png"/><Relationship Id="rId1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43.png"/><Relationship Id="rId2" Type="http://schemas.openxmlformats.org/officeDocument/2006/relationships/notesSlide" Target="../notesSlides/notesSlide21.xml"/><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2.png"/><Relationship Id="rId1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7.png"/><Relationship Id="rId1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53.png"/><Relationship Id="rId5" Type="http://schemas.openxmlformats.org/officeDocument/2006/relationships/image" Target="../media/image22.png"/><Relationship Id="rId1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7.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18" Type="http://schemas.openxmlformats.org/officeDocument/2006/relationships/image" Target="../media/image55.png"/><Relationship Id="rId3" Type="http://schemas.openxmlformats.org/officeDocument/2006/relationships/image" Target="../media/image38.png"/><Relationship Id="rId7" Type="http://schemas.openxmlformats.org/officeDocument/2006/relationships/image" Target="../media/image28.svg"/><Relationship Id="rId12" Type="http://schemas.openxmlformats.org/officeDocument/2006/relationships/image" Target="../media/image30.png"/><Relationship Id="rId17" Type="http://schemas.openxmlformats.org/officeDocument/2006/relationships/image" Target="../media/image54.png"/><Relationship Id="rId2" Type="http://schemas.openxmlformats.org/officeDocument/2006/relationships/notesSlide" Target="../notesSlides/notesSlide23.xml"/><Relationship Id="rId16"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53.png"/><Relationship Id="rId5" Type="http://schemas.openxmlformats.org/officeDocument/2006/relationships/image" Target="../media/image22.png"/><Relationship Id="rId15" Type="http://schemas.openxmlformats.org/officeDocument/2006/relationships/image" Target="../media/image48.png"/><Relationship Id="rId10" Type="http://schemas.openxmlformats.org/officeDocument/2006/relationships/image" Target="../media/image50.png"/><Relationship Id="rId19" Type="http://schemas.microsoft.com/office/2007/relationships/hdphoto" Target="../media/hdphoto2.wdp"/><Relationship Id="rId4" Type="http://schemas.openxmlformats.org/officeDocument/2006/relationships/image" Target="../media/image36.png"/><Relationship Id="rId9" Type="http://schemas.openxmlformats.org/officeDocument/2006/relationships/image" Target="../media/image47.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png"/><Relationship Id="rId7" Type="http://schemas.openxmlformats.org/officeDocument/2006/relationships/image" Target="../media/image60.jp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jp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3.jpe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microsoft.com/office/2007/relationships/hdphoto" Target="../media/hdphoto1.wdp"/><Relationship Id="rId10" Type="http://schemas.openxmlformats.org/officeDocument/2006/relationships/image" Target="../media/image28.svg"/><Relationship Id="rId4" Type="http://schemas.openxmlformats.org/officeDocument/2006/relationships/image" Target="../media/image23.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microsoft.com/office/2007/relationships/hdphoto" Target="../media/hdphoto1.wdp"/><Relationship Id="rId10" Type="http://schemas.openxmlformats.org/officeDocument/2006/relationships/image" Target="../media/image30.png"/><Relationship Id="rId4" Type="http://schemas.openxmlformats.org/officeDocument/2006/relationships/image" Target="../media/image23.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bwMode="gray"/>
        <p:txBody>
          <a:bodyPr/>
          <a:lstStyle/>
          <a:p>
            <a:r>
              <a:rPr lang="en-US" dirty="0"/>
              <a:t>A Modem Testbed for Body Area Network (BAN) Communication</a:t>
            </a:r>
          </a:p>
        </p:txBody>
      </p:sp>
      <p:sp>
        <p:nvSpPr>
          <p:cNvPr id="6" name="Text Placeholder 5"/>
          <p:cNvSpPr>
            <a:spLocks noGrp="1"/>
          </p:cNvSpPr>
          <p:nvPr>
            <p:ph type="body" sz="quarter" idx="12"/>
          </p:nvPr>
        </p:nvSpPr>
        <p:spPr bwMode="gray">
          <a:xfrm>
            <a:off x="682738" y="4477433"/>
            <a:ext cx="3648950" cy="3457680"/>
          </a:xfrm>
        </p:spPr>
        <p:txBody>
          <a:bodyPr/>
          <a:lstStyle/>
          <a:p>
            <a:r>
              <a:rPr lang="en-US" dirty="0"/>
              <a:t>Internship wrap-up presentation</a:t>
            </a:r>
          </a:p>
          <a:p>
            <a:pPr lvl="3"/>
            <a:r>
              <a:rPr lang="en-US" sz="1400" dirty="0" err="1"/>
              <a:t>Yifang</a:t>
            </a:r>
            <a:r>
              <a:rPr lang="en-US" sz="1400" dirty="0"/>
              <a:t> Chen</a:t>
            </a:r>
          </a:p>
          <a:p>
            <a:endParaRPr lang="en-US" sz="1200" dirty="0"/>
          </a:p>
          <a:p>
            <a:r>
              <a:rPr lang="en-US" sz="1200" dirty="0"/>
              <a:t>Mentor: Brian </a:t>
            </a:r>
            <a:r>
              <a:rPr lang="en-US" sz="1200" dirty="0" err="1"/>
              <a:t>Taff</a:t>
            </a:r>
            <a:endParaRPr lang="en-US" sz="1200" dirty="0"/>
          </a:p>
          <a:p>
            <a:r>
              <a:rPr lang="en-US" sz="1200" dirty="0"/>
              <a:t>8-Aug-2017 </a:t>
            </a:r>
          </a:p>
          <a:p>
            <a:endParaRPr lang="en-US" dirty="0"/>
          </a:p>
          <a:p>
            <a:endParaRPr lang="en-US" dirty="0"/>
          </a:p>
          <a:p>
            <a:endParaRPr lang="en-US" dirty="0"/>
          </a:p>
          <a:p>
            <a:endParaRPr lang="en-US" dirty="0"/>
          </a:p>
          <a:p>
            <a:r>
              <a:rPr lang="en-US" sz="1200" dirty="0"/>
              <a:t>Feb 9</a:t>
            </a:r>
            <a:r>
              <a:rPr lang="en-US" sz="1200" baseline="30000" dirty="0"/>
              <a:t>th</a:t>
            </a:r>
            <a:r>
              <a:rPr lang="en-US" sz="1200" dirty="0"/>
              <a:t>, 2017</a:t>
            </a:r>
          </a:p>
        </p:txBody>
      </p:sp>
      <p:sp>
        <p:nvSpPr>
          <p:cNvPr id="13" name="Text Placeholder 12"/>
          <p:cNvSpPr>
            <a:spLocks noGrp="1"/>
          </p:cNvSpPr>
          <p:nvPr>
            <p:ph type="body" sz="quarter" idx="13"/>
          </p:nvPr>
        </p:nvSpPr>
        <p:spPr bwMode="gray"/>
        <p:txBody>
          <a:bodyPr/>
          <a:lstStyle/>
          <a:p>
            <a:r>
              <a:rPr lang="en-US" dirty="0"/>
              <a:t>BIOTRONIK // CRM</a:t>
            </a:r>
          </a:p>
        </p:txBody>
      </p:sp>
      <p:pic>
        <p:nvPicPr>
          <p:cNvPr id="7" name="Bildplatzhalter 6"/>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2515" b="12515"/>
          <a:stretch>
            <a:fillRect/>
          </a:stretch>
        </p:blipFill>
        <p:spPr bwMode="gray"/>
      </p:pic>
      <p:sp>
        <p:nvSpPr>
          <p:cNvPr id="2" name="Fußzeilenplatzhalter 1"/>
          <p:cNvSpPr>
            <a:spLocks noGrp="1"/>
          </p:cNvSpPr>
          <p:nvPr>
            <p:ph type="ftr" sz="quarter" idx="14"/>
          </p:nvPr>
        </p:nvSpPr>
        <p:spPr bwMode="gray"/>
        <p:txBody>
          <a:bodyPr/>
          <a:lstStyle/>
          <a:p>
            <a:endParaRPr lang="en-US" dirty="0"/>
          </a:p>
        </p:txBody>
      </p:sp>
      <p:sp>
        <p:nvSpPr>
          <p:cNvPr id="3" name="Foliennummernplatzhalter 2"/>
          <p:cNvSpPr>
            <a:spLocks noGrp="1"/>
          </p:cNvSpPr>
          <p:nvPr>
            <p:ph type="sldNum" sz="quarter" idx="15"/>
          </p:nvPr>
        </p:nvSpPr>
        <p:spPr bwMode="gray"/>
        <p:txBody>
          <a:bodyPr/>
          <a:lstStyle/>
          <a:p>
            <a:pPr lvl="3"/>
            <a:fld id="{8D7026E9-6606-4B7C-9DC5-0640007BDBAE}" type="slidenum">
              <a:rPr lang="en-US" smtClean="0"/>
              <a:pPr lvl="3"/>
              <a:t>1</a:t>
            </a:fld>
            <a:endParaRPr lang="en-US" dirty="0"/>
          </a:p>
        </p:txBody>
      </p:sp>
    </p:spTree>
    <p:extLst>
      <p:ext uri="{BB962C8B-B14F-4D97-AF65-F5344CB8AC3E}">
        <p14:creationId xmlns:p14="http://schemas.microsoft.com/office/powerpoint/2010/main" val="173691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10</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12" name="Title 1">
            <a:extLst>
              <a:ext uri="{FF2B5EF4-FFF2-40B4-BE49-F238E27FC236}">
                <a16:creationId xmlns:a16="http://schemas.microsoft.com/office/drawing/2014/main" id="{4AC42587-EE17-4338-AA46-33E0D16CBD58}"/>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pic>
        <p:nvPicPr>
          <p:cNvPr id="32" name="Picture 2">
            <a:extLst>
              <a:ext uri="{FF2B5EF4-FFF2-40B4-BE49-F238E27FC236}">
                <a16:creationId xmlns:a16="http://schemas.microsoft.com/office/drawing/2014/main" id="{94E03EE1-A06B-4EEF-A3FD-682B030A1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descr="C:\Users\cheny\AppData\Local\Microsoft\Windows\Temporary Internet Files\Content.IE5\1K5SRB6G\490px-Magnifying_glass_ico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0145" y="2610406"/>
            <a:ext cx="853218" cy="853218"/>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28769A4E-5B54-4BAC-8D9F-0EA1E5E3DB6C}"/>
              </a:ext>
            </a:extLst>
          </p:cNvPr>
          <p:cNvGrpSpPr/>
          <p:nvPr/>
        </p:nvGrpSpPr>
        <p:grpSpPr>
          <a:xfrm>
            <a:off x="6263854" y="1542622"/>
            <a:ext cx="5624817" cy="1067784"/>
            <a:chOff x="2661047" y="1675417"/>
            <a:chExt cx="7016202" cy="1346035"/>
          </a:xfrm>
        </p:grpSpPr>
        <p:pic>
          <p:nvPicPr>
            <p:cNvPr id="34" name="Picture 3">
              <a:extLst>
                <a:ext uri="{FF2B5EF4-FFF2-40B4-BE49-F238E27FC236}">
                  <a16:creationId xmlns:a16="http://schemas.microsoft.com/office/drawing/2014/main" id="{71401829-0C06-4416-83D5-BE1F9C25CAC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8905"/>
            <a:stretch/>
          </p:blipFill>
          <p:spPr bwMode="auto">
            <a:xfrm>
              <a:off x="2661047" y="1675417"/>
              <a:ext cx="7016202" cy="134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34">
              <a:extLst>
                <a:ext uri="{FF2B5EF4-FFF2-40B4-BE49-F238E27FC236}">
                  <a16:creationId xmlns:a16="http://schemas.microsoft.com/office/drawing/2014/main" id="{2AD20204-4FB9-4235-B67D-FC81510DD5B1}"/>
                </a:ext>
              </a:extLst>
            </p:cNvPr>
            <p:cNvSpPr/>
            <p:nvPr/>
          </p:nvSpPr>
          <p:spPr>
            <a:xfrm>
              <a:off x="3091263" y="1781605"/>
              <a:ext cx="2395140" cy="96159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Message interval: only </a:t>
              </a:r>
              <a:r>
                <a:rPr lang="en-US" sz="1400" b="1" dirty="0">
                  <a:latin typeface="Verdana" panose="020B0604030504040204" pitchFamily="34" charset="0"/>
                  <a:ea typeface="Verdana" panose="020B0604030504040204" pitchFamily="34" charset="0"/>
                  <a:cs typeface="Verdana" panose="020B0604030504040204" pitchFamily="34" charset="0"/>
                </a:rPr>
                <a:t>noise</a:t>
              </a:r>
            </a:p>
          </p:txBody>
        </p:sp>
        <p:sp>
          <p:nvSpPr>
            <p:cNvPr id="36" name="Rectangle 35">
              <a:extLst>
                <a:ext uri="{FF2B5EF4-FFF2-40B4-BE49-F238E27FC236}">
                  <a16:creationId xmlns:a16="http://schemas.microsoft.com/office/drawing/2014/main" id="{1D5A53FD-D4F7-4F40-9BD0-3718893A749B}"/>
                </a:ext>
              </a:extLst>
            </p:cNvPr>
            <p:cNvSpPr/>
            <p:nvPr/>
          </p:nvSpPr>
          <p:spPr>
            <a:xfrm>
              <a:off x="7645565" y="1739311"/>
              <a:ext cx="1940888" cy="10038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Message interval: only </a:t>
              </a:r>
              <a:r>
                <a:rPr lang="en-US" sz="1400" b="1" dirty="0">
                  <a:latin typeface="Verdana" panose="020B0604030504040204" pitchFamily="34" charset="0"/>
                  <a:ea typeface="Verdana" panose="020B0604030504040204" pitchFamily="34" charset="0"/>
                  <a:cs typeface="Verdana" panose="020B0604030504040204" pitchFamily="34" charset="0"/>
                </a:rPr>
                <a:t>noise</a:t>
              </a:r>
            </a:p>
          </p:txBody>
        </p:sp>
      </p:grpSp>
      <p:sp>
        <p:nvSpPr>
          <p:cNvPr id="37" name="TextBox 36">
            <a:extLst>
              <a:ext uri="{FF2B5EF4-FFF2-40B4-BE49-F238E27FC236}">
                <a16:creationId xmlns:a16="http://schemas.microsoft.com/office/drawing/2014/main" id="{604DE1EC-3722-4AC9-850C-CA52D3732CB1}"/>
              </a:ext>
            </a:extLst>
          </p:cNvPr>
          <p:cNvSpPr txBox="1"/>
          <p:nvPr/>
        </p:nvSpPr>
        <p:spPr>
          <a:xfrm>
            <a:off x="8147322" y="1304347"/>
            <a:ext cx="2579028" cy="276999"/>
          </a:xfrm>
          <a:prstGeom prst="rect">
            <a:avLst/>
          </a:prstGeom>
          <a:noFill/>
        </p:spPr>
        <p:txBody>
          <a:bodyPr wrap="square" rtlCol="0">
            <a:spAutoFit/>
          </a:bodyPr>
          <a:lstStyle/>
          <a:p>
            <a:r>
              <a:rPr lang="en-US" sz="1200" dirty="0">
                <a:solidFill>
                  <a:srgbClr val="8F9BD3"/>
                </a:solidFill>
              </a:rPr>
              <a:t>Access code + “</a:t>
            </a:r>
            <a:r>
              <a:rPr lang="en-US" sz="1200" dirty="0" err="1">
                <a:solidFill>
                  <a:srgbClr val="8F9BD3"/>
                </a:solidFill>
              </a:rPr>
              <a:t>helloworld</a:t>
            </a:r>
            <a:r>
              <a:rPr lang="en-US" sz="1200" dirty="0">
                <a:solidFill>
                  <a:srgbClr val="8F9BD3"/>
                </a:solidFill>
              </a:rPr>
              <a:t>”</a:t>
            </a:r>
          </a:p>
        </p:txBody>
      </p:sp>
      <p:grpSp>
        <p:nvGrpSpPr>
          <p:cNvPr id="38" name="Group 37">
            <a:extLst>
              <a:ext uri="{FF2B5EF4-FFF2-40B4-BE49-F238E27FC236}">
                <a16:creationId xmlns:a16="http://schemas.microsoft.com/office/drawing/2014/main" id="{066DD113-D192-446F-8A3B-7A8308ED9DD4}"/>
              </a:ext>
            </a:extLst>
          </p:cNvPr>
          <p:cNvGrpSpPr/>
          <p:nvPr/>
        </p:nvGrpSpPr>
        <p:grpSpPr>
          <a:xfrm>
            <a:off x="6263854" y="3385107"/>
            <a:ext cx="5676249" cy="1590427"/>
            <a:chOff x="2661048" y="3935347"/>
            <a:chExt cx="7016202" cy="1471691"/>
          </a:xfrm>
        </p:grpSpPr>
        <p:pic>
          <p:nvPicPr>
            <p:cNvPr id="39" name="Picture 3">
              <a:extLst>
                <a:ext uri="{FF2B5EF4-FFF2-40B4-BE49-F238E27FC236}">
                  <a16:creationId xmlns:a16="http://schemas.microsoft.com/office/drawing/2014/main" id="{53F582C8-A3D3-40D4-B0F4-1C4700EFDF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1048" y="3935347"/>
              <a:ext cx="7016202" cy="1471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a:extLst>
                <a:ext uri="{FF2B5EF4-FFF2-40B4-BE49-F238E27FC236}">
                  <a16:creationId xmlns:a16="http://schemas.microsoft.com/office/drawing/2014/main" id="{5AAAA0BC-BA55-461D-8A2B-40270EFA5B04}"/>
                </a:ext>
              </a:extLst>
            </p:cNvPr>
            <p:cNvSpPr/>
            <p:nvPr/>
          </p:nvSpPr>
          <p:spPr>
            <a:xfrm>
              <a:off x="3091263" y="4070447"/>
              <a:ext cx="1720680" cy="98534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Message interval: only </a:t>
              </a:r>
              <a:r>
                <a:rPr lang="en-US" sz="1400" b="1" dirty="0">
                  <a:latin typeface="Verdana" panose="020B0604030504040204" pitchFamily="34" charset="0"/>
                  <a:ea typeface="Verdana" panose="020B0604030504040204" pitchFamily="34" charset="0"/>
                  <a:cs typeface="Verdana" panose="020B0604030504040204" pitchFamily="34" charset="0"/>
                </a:rPr>
                <a:t>noise</a:t>
              </a:r>
            </a:p>
          </p:txBody>
        </p:sp>
        <p:sp>
          <p:nvSpPr>
            <p:cNvPr id="41" name="Rectangle 40">
              <a:extLst>
                <a:ext uri="{FF2B5EF4-FFF2-40B4-BE49-F238E27FC236}">
                  <a16:creationId xmlns:a16="http://schemas.microsoft.com/office/drawing/2014/main" id="{C3010D14-23E8-45EF-8EC7-47461BA8F515}"/>
                </a:ext>
              </a:extLst>
            </p:cNvPr>
            <p:cNvSpPr/>
            <p:nvPr/>
          </p:nvSpPr>
          <p:spPr>
            <a:xfrm>
              <a:off x="7645565" y="4061174"/>
              <a:ext cx="1940888" cy="10038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Message interval: only </a:t>
              </a:r>
              <a:r>
                <a:rPr lang="en-US" sz="1400" b="1" dirty="0">
                  <a:latin typeface="Verdana" panose="020B0604030504040204" pitchFamily="34" charset="0"/>
                  <a:ea typeface="Verdana" panose="020B0604030504040204" pitchFamily="34" charset="0"/>
                  <a:cs typeface="Verdana" panose="020B0604030504040204" pitchFamily="34" charset="0"/>
                </a:rPr>
                <a:t>noise</a:t>
              </a:r>
            </a:p>
          </p:txBody>
        </p:sp>
      </p:grpSp>
      <p:sp>
        <p:nvSpPr>
          <p:cNvPr id="42" name="Left Brace 41">
            <a:extLst>
              <a:ext uri="{FF2B5EF4-FFF2-40B4-BE49-F238E27FC236}">
                <a16:creationId xmlns:a16="http://schemas.microsoft.com/office/drawing/2014/main" id="{F0AA1D6D-C7E7-4AEB-967E-65FBC8B59649}"/>
              </a:ext>
            </a:extLst>
          </p:cNvPr>
          <p:cNvSpPr/>
          <p:nvPr/>
        </p:nvSpPr>
        <p:spPr>
          <a:xfrm rot="5400000">
            <a:off x="7958626" y="2964505"/>
            <a:ext cx="626455" cy="514116"/>
          </a:xfrm>
          <a:prstGeom prst="leftBrace">
            <a:avLst>
              <a:gd name="adj1" fmla="val 8333"/>
              <a:gd name="adj2" fmla="val 49739"/>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Chevron 9">
            <a:extLst>
              <a:ext uri="{FF2B5EF4-FFF2-40B4-BE49-F238E27FC236}">
                <a16:creationId xmlns:a16="http://schemas.microsoft.com/office/drawing/2014/main" id="{081EE826-1550-466C-94C5-9AC503EBAC51}"/>
              </a:ext>
            </a:extLst>
          </p:cNvPr>
          <p:cNvSpPr/>
          <p:nvPr/>
        </p:nvSpPr>
        <p:spPr>
          <a:xfrm rot="5400000">
            <a:off x="8041729" y="2432437"/>
            <a:ext cx="487115" cy="427967"/>
          </a:xfrm>
          <a:prstGeom prst="chevron">
            <a:avLst>
              <a:gd name="adj" fmla="val 68863"/>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Rectangle 43">
            <a:extLst>
              <a:ext uri="{FF2B5EF4-FFF2-40B4-BE49-F238E27FC236}">
                <a16:creationId xmlns:a16="http://schemas.microsoft.com/office/drawing/2014/main" id="{19549216-45C2-43FE-B41E-39796A7E102A}"/>
              </a:ext>
            </a:extLst>
          </p:cNvPr>
          <p:cNvSpPr/>
          <p:nvPr/>
        </p:nvSpPr>
        <p:spPr>
          <a:xfrm>
            <a:off x="8014796" y="3534790"/>
            <a:ext cx="514117" cy="896080"/>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5" name="Left Brace 44">
            <a:extLst>
              <a:ext uri="{FF2B5EF4-FFF2-40B4-BE49-F238E27FC236}">
                <a16:creationId xmlns:a16="http://schemas.microsoft.com/office/drawing/2014/main" id="{5ECB0CB2-3C23-4C06-B537-D4E63B92D06E}"/>
              </a:ext>
            </a:extLst>
          </p:cNvPr>
          <p:cNvSpPr/>
          <p:nvPr/>
        </p:nvSpPr>
        <p:spPr>
          <a:xfrm rot="16200000">
            <a:off x="9164345" y="1771685"/>
            <a:ext cx="477557" cy="1713536"/>
          </a:xfrm>
          <a:prstGeom prst="leftBrace">
            <a:avLst>
              <a:gd name="adj1" fmla="val 8333"/>
              <a:gd name="adj2" fmla="val 49739"/>
            </a:avLst>
          </a:prstGeom>
          <a:ln w="19050">
            <a:solidFill>
              <a:srgbClr val="8F9BD3"/>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E1F21786-BC89-4DF0-BA2A-34641BDF6357}"/>
              </a:ext>
            </a:extLst>
          </p:cNvPr>
          <p:cNvSpPr/>
          <p:nvPr/>
        </p:nvSpPr>
        <p:spPr>
          <a:xfrm rot="5400000">
            <a:off x="9164344" y="2425540"/>
            <a:ext cx="477557" cy="1713536"/>
          </a:xfrm>
          <a:prstGeom prst="leftBrace">
            <a:avLst>
              <a:gd name="adj1" fmla="val 8333"/>
              <a:gd name="adj2" fmla="val 49739"/>
            </a:avLst>
          </a:prstGeom>
          <a:ln w="19050">
            <a:solidFill>
              <a:srgbClr val="F4294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BE14595D-29F0-4BD3-A57E-3DAB334F2B0C}"/>
              </a:ext>
            </a:extLst>
          </p:cNvPr>
          <p:cNvSpPr txBox="1"/>
          <p:nvPr/>
        </p:nvSpPr>
        <p:spPr>
          <a:xfrm>
            <a:off x="6303786" y="2721151"/>
            <a:ext cx="1981500" cy="646331"/>
          </a:xfrm>
          <a:prstGeom prst="rect">
            <a:avLst/>
          </a:prstGeom>
          <a:noFill/>
        </p:spPr>
        <p:txBody>
          <a:bodyPr wrap="square" rtlCol="0">
            <a:spAutoFit/>
          </a:bodyPr>
          <a:lstStyle/>
          <a:p>
            <a:r>
              <a:rPr lang="en-US" sz="1200" dirty="0">
                <a:solidFill>
                  <a:srgbClr val="FFC000"/>
                </a:solidFill>
              </a:rPr>
              <a:t>Fill empty interval with 101010… preamble sequence</a:t>
            </a:r>
          </a:p>
        </p:txBody>
      </p:sp>
      <p:sp>
        <p:nvSpPr>
          <p:cNvPr id="48" name="TextBox 47">
            <a:extLst>
              <a:ext uri="{FF2B5EF4-FFF2-40B4-BE49-F238E27FC236}">
                <a16:creationId xmlns:a16="http://schemas.microsoft.com/office/drawing/2014/main" id="{D283959D-0374-4E55-AF3B-912E50B7529C}"/>
              </a:ext>
            </a:extLst>
          </p:cNvPr>
          <p:cNvSpPr txBox="1"/>
          <p:nvPr/>
        </p:nvSpPr>
        <p:spPr>
          <a:xfrm>
            <a:off x="6259198" y="5059908"/>
            <a:ext cx="5446333" cy="523220"/>
          </a:xfrm>
          <a:prstGeom prst="rect">
            <a:avLst/>
          </a:prstGeom>
          <a:noFill/>
        </p:spPr>
        <p:txBody>
          <a:bodyPr wrap="square" rtlCol="0">
            <a:spAutoFit/>
          </a:bodyPr>
          <a:lstStyle/>
          <a:p>
            <a:r>
              <a:rPr lang="en-US" sz="1400" dirty="0">
                <a:solidFill>
                  <a:srgbClr val="00234C"/>
                </a:solidFill>
              </a:rPr>
              <a:t>After inserting 1010, Receiver </a:t>
            </a:r>
            <a:r>
              <a:rPr lang="en-US" sz="1400" b="1" dirty="0">
                <a:solidFill>
                  <a:srgbClr val="00234C"/>
                </a:solidFill>
              </a:rPr>
              <a:t>prepared</a:t>
            </a:r>
            <a:r>
              <a:rPr lang="en-US" sz="1400" dirty="0">
                <a:solidFill>
                  <a:srgbClr val="00234C"/>
                </a:solidFill>
              </a:rPr>
              <a:t> </a:t>
            </a:r>
            <a:r>
              <a:rPr lang="en-US" sz="1400" b="1" dirty="0">
                <a:solidFill>
                  <a:srgbClr val="00234C"/>
                </a:solidFill>
              </a:rPr>
              <a:t>for receiving targeted message </a:t>
            </a:r>
            <a:r>
              <a:rPr lang="en-US" sz="1400" dirty="0">
                <a:solidFill>
                  <a:srgbClr val="00234C"/>
                </a:solidFill>
              </a:rPr>
              <a:t>by 1010…</a:t>
            </a:r>
          </a:p>
        </p:txBody>
      </p:sp>
      <p:sp>
        <p:nvSpPr>
          <p:cNvPr id="2" name="Callout: Line 1">
            <a:extLst>
              <a:ext uri="{FF2B5EF4-FFF2-40B4-BE49-F238E27FC236}">
                <a16:creationId xmlns:a16="http://schemas.microsoft.com/office/drawing/2014/main" id="{99B52DEA-69A9-4E03-93E5-F7D3D34A80E6}"/>
              </a:ext>
            </a:extLst>
          </p:cNvPr>
          <p:cNvSpPr/>
          <p:nvPr/>
        </p:nvSpPr>
        <p:spPr>
          <a:xfrm>
            <a:off x="6013240" y="1304347"/>
            <a:ext cx="6025351" cy="4544952"/>
          </a:xfrm>
          <a:prstGeom prst="borderCallout1">
            <a:avLst>
              <a:gd name="adj1" fmla="val 49794"/>
              <a:gd name="adj2" fmla="val -92"/>
              <a:gd name="adj3" fmla="val 35222"/>
              <a:gd name="adj4" fmla="val -221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49790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29107 0.01574 L -0.41083 0.01574 C -0.46447 0.01574 -0.53033 0.06319 -0.53033 0.10278 L -0.53033 0.19074 " pathEditMode="relative" rAng="0" ptsTypes="AAAA">
                                      <p:cBhvr>
                                        <p:cTn id="6" dur="2000" fill="hold"/>
                                        <p:tgtEl>
                                          <p:spTgt spid="33"/>
                                        </p:tgtEl>
                                        <p:attrNameLst>
                                          <p:attrName>ppt_x</p:attrName>
                                          <p:attrName>ppt_y</p:attrName>
                                        </p:attrNameLst>
                                      </p:cBhvr>
                                      <p:rCtr x="-11963" y="8750"/>
                                    </p:animMotion>
                                  </p:childTnLst>
                                </p:cTn>
                              </p:par>
                              <p:par>
                                <p:cTn id="7" presetID="6" presetClass="emph" presetSubtype="0" fill="hold" nodeType="withEffect">
                                  <p:stCondLst>
                                    <p:cond delay="0"/>
                                  </p:stCondLst>
                                  <p:childTnLst>
                                    <p:animScale>
                                      <p:cBhvr>
                                        <p:cTn id="8" dur="2000" fill="hold"/>
                                        <p:tgtEl>
                                          <p:spTgt spid="33"/>
                                        </p:tgtEl>
                                      </p:cBhvr>
                                      <p:by x="25000" y="25000"/>
                                    </p:animScale>
                                  </p:childTnLst>
                                </p:cTn>
                              </p:par>
                              <p:par>
                                <p:cTn id="9" presetID="50" presetClass="path" presetSubtype="0" accel="50000" decel="50000" fill="hold" nodeType="withEffect">
                                  <p:stCondLst>
                                    <p:cond delay="0"/>
                                  </p:stCondLst>
                                  <p:childTnLst>
                                    <p:animMotion origin="layout" path="M 1.77298E-6 6.33174E-17 L -0.17053 6.33174E-17 C -0.24707 6.33174E-17 -0.34028 -0.03889 -0.34028 -0.07037 L -0.34028 -0.14005 " pathEditMode="relative" rAng="0" ptsTypes="AAAA">
                                      <p:cBhvr>
                                        <p:cTn id="10" dur="2000" fill="hold"/>
                                        <p:tgtEl>
                                          <p:spTgt spid="38"/>
                                        </p:tgtEl>
                                        <p:attrNameLst>
                                          <p:attrName>ppt_x</p:attrName>
                                          <p:attrName>ppt_y</p:attrName>
                                        </p:attrNameLst>
                                      </p:cBhvr>
                                      <p:rCtr x="-17014" y="-7014"/>
                                    </p:animMotion>
                                  </p:childTnLst>
                                </p:cTn>
                              </p:par>
                              <p:par>
                                <p:cTn id="11" presetID="6" presetClass="emph" presetSubtype="0" fill="hold" nodeType="withEffect">
                                  <p:stCondLst>
                                    <p:cond delay="0"/>
                                  </p:stCondLst>
                                  <p:childTnLst>
                                    <p:animScale>
                                      <p:cBhvr>
                                        <p:cTn id="12" dur="2000" fill="hold"/>
                                        <p:tgtEl>
                                          <p:spTgt spid="38"/>
                                        </p:tgtEl>
                                      </p:cBhvr>
                                      <p:by x="25000" y="25000"/>
                                    </p:animScale>
                                  </p:childTnLst>
                                </p:cTn>
                              </p:par>
                              <p:par>
                                <p:cTn id="13" presetID="1" presetClass="exit"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animBg="1"/>
      <p:bldP spid="43" grpId="0" animBg="1"/>
      <p:bldP spid="44" grpId="0" animBg="1"/>
      <p:bldP spid="45" grpId="0" animBg="1"/>
      <p:bldP spid="46" grpId="0" animBg="1"/>
      <p:bldP spid="47" grpId="0"/>
      <p:bldP spid="48"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11</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grpSp>
        <p:nvGrpSpPr>
          <p:cNvPr id="2" name="Group 1">
            <a:extLst>
              <a:ext uri="{FF2B5EF4-FFF2-40B4-BE49-F238E27FC236}">
                <a16:creationId xmlns:a16="http://schemas.microsoft.com/office/drawing/2014/main" id="{8B82FF68-A99C-4814-BA66-DCA38CB62C26}"/>
              </a:ext>
            </a:extLst>
          </p:cNvPr>
          <p:cNvGrpSpPr/>
          <p:nvPr/>
        </p:nvGrpSpPr>
        <p:grpSpPr>
          <a:xfrm>
            <a:off x="488713" y="1788600"/>
            <a:ext cx="5215964" cy="4060699"/>
            <a:chOff x="488713" y="1788600"/>
            <a:chExt cx="5215964" cy="4060699"/>
          </a:xfrm>
        </p:grpSpPr>
        <p:pic>
          <p:nvPicPr>
            <p:cNvPr id="12" name="Picture 2">
              <a:extLst>
                <a:ext uri="{FF2B5EF4-FFF2-40B4-BE49-F238E27FC236}">
                  <a16:creationId xmlns:a16="http://schemas.microsoft.com/office/drawing/2014/main" id="{ADBD89D8-DA99-4DF1-803A-55ADDD016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1846497" y="3219771"/>
              <a:ext cx="1469391" cy="272647"/>
            </a:xfrm>
            <a:prstGeom prst="rect">
              <a:avLst/>
            </a:prstGeom>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5" name="Picture 4" descr="C:\Users\cheny\AppData\Local\Microsoft\Windows\Temporary Internet Files\Content.IE5\1K5SRB6G\490px-Magnifying_glass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5932" y="3688375"/>
            <a:ext cx="510300" cy="51030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209DEE9A-F06C-4A80-BE58-6992A455B656}"/>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Tree>
    <p:extLst>
      <p:ext uri="{BB962C8B-B14F-4D97-AF65-F5344CB8AC3E}">
        <p14:creationId xmlns:p14="http://schemas.microsoft.com/office/powerpoint/2010/main" val="1838378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F230ACF-A912-4CEB-99D9-FC332FB9CECF}"/>
              </a:ext>
            </a:extLst>
          </p:cNvPr>
          <p:cNvGrpSpPr/>
          <p:nvPr/>
        </p:nvGrpSpPr>
        <p:grpSpPr>
          <a:xfrm>
            <a:off x="488713" y="1788600"/>
            <a:ext cx="5215964" cy="4060699"/>
            <a:chOff x="488713" y="1788600"/>
            <a:chExt cx="5215964" cy="4060699"/>
          </a:xfrm>
        </p:grpSpPr>
        <p:grpSp>
          <p:nvGrpSpPr>
            <p:cNvPr id="17" name="Group 16">
              <a:extLst>
                <a:ext uri="{FF2B5EF4-FFF2-40B4-BE49-F238E27FC236}">
                  <a16:creationId xmlns:a16="http://schemas.microsoft.com/office/drawing/2014/main" id="{7EEB139B-DB86-439D-9DAB-F9B6C136F8DA}"/>
                </a:ext>
              </a:extLst>
            </p:cNvPr>
            <p:cNvGrpSpPr/>
            <p:nvPr/>
          </p:nvGrpSpPr>
          <p:grpSpPr>
            <a:xfrm>
              <a:off x="488713" y="1788600"/>
              <a:ext cx="5215964" cy="4060699"/>
              <a:chOff x="488713" y="1788600"/>
              <a:chExt cx="5215964" cy="4060699"/>
            </a:xfrm>
          </p:grpSpPr>
          <p:pic>
            <p:nvPicPr>
              <p:cNvPr id="18" name="Picture 2">
                <a:extLst>
                  <a:ext uri="{FF2B5EF4-FFF2-40B4-BE49-F238E27FC236}">
                    <a16:creationId xmlns:a16="http://schemas.microsoft.com/office/drawing/2014/main" id="{9982C565-3AA0-40F9-8292-557FEB546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a:extLst>
                  <a:ext uri="{FF2B5EF4-FFF2-40B4-BE49-F238E27FC236}">
                    <a16:creationId xmlns:a16="http://schemas.microsoft.com/office/drawing/2014/main" id="{65ECC394-9947-428A-B2CF-55564BD8733E}"/>
                  </a:ext>
                </a:extLst>
              </p:cNvPr>
              <p:cNvPicPr>
                <a:picLocks noChangeAspect="1"/>
              </p:cNvPicPr>
              <p:nvPr/>
            </p:nvPicPr>
            <p:blipFill>
              <a:blip r:embed="rId4"/>
              <a:stretch>
                <a:fillRect/>
              </a:stretch>
            </p:blipFill>
            <p:spPr>
              <a:xfrm>
                <a:off x="1846497" y="3219771"/>
                <a:ext cx="1469391" cy="272647"/>
              </a:xfrm>
              <a:prstGeom prst="rect">
                <a:avLst/>
              </a:prstGeom>
            </p:spPr>
          </p:pic>
          <p:pic>
            <p:nvPicPr>
              <p:cNvPr id="20" name="Picture 2">
                <a:extLst>
                  <a:ext uri="{FF2B5EF4-FFF2-40B4-BE49-F238E27FC236}">
                    <a16:creationId xmlns:a16="http://schemas.microsoft.com/office/drawing/2014/main" id="{17597607-7AD5-4690-B6F8-D6634E52AC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8" name="TextBox 27"/>
            <p:cNvSpPr txBox="1"/>
            <p:nvPr/>
          </p:nvSpPr>
          <p:spPr>
            <a:xfrm>
              <a:off x="3453580" y="3620393"/>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12</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pic>
        <p:nvPicPr>
          <p:cNvPr id="13" name="Picture 4" descr="C:\Users\cheny\AppData\Local\Microsoft\Windows\Temporary Internet Files\Content.IE5\1K5SRB6G\490px-Magnifying_glass_icon.svg[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017" y="3686818"/>
            <a:ext cx="640175" cy="640175"/>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DB7DA6D4-6CA7-4A79-92AF-F2FD623E0A95}"/>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Tree>
    <p:extLst>
      <p:ext uri="{BB962C8B-B14F-4D97-AF65-F5344CB8AC3E}">
        <p14:creationId xmlns:p14="http://schemas.microsoft.com/office/powerpoint/2010/main" val="30304455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16844C-E196-4E8C-B97A-F5B290FFF81F}"/>
              </a:ext>
            </a:extLst>
          </p:cNvPr>
          <p:cNvGrpSpPr/>
          <p:nvPr/>
        </p:nvGrpSpPr>
        <p:grpSpPr>
          <a:xfrm>
            <a:off x="488713" y="1788600"/>
            <a:ext cx="5215964" cy="4060699"/>
            <a:chOff x="488713" y="1788600"/>
            <a:chExt cx="5215964" cy="4060699"/>
          </a:xfrm>
        </p:grpSpPr>
        <p:grpSp>
          <p:nvGrpSpPr>
            <p:cNvPr id="19" name="Group 18">
              <a:extLst>
                <a:ext uri="{FF2B5EF4-FFF2-40B4-BE49-F238E27FC236}">
                  <a16:creationId xmlns:a16="http://schemas.microsoft.com/office/drawing/2014/main" id="{DA586C56-7F30-4BA5-8A52-6F71E0C3DC60}"/>
                </a:ext>
              </a:extLst>
            </p:cNvPr>
            <p:cNvGrpSpPr/>
            <p:nvPr/>
          </p:nvGrpSpPr>
          <p:grpSpPr>
            <a:xfrm>
              <a:off x="488713" y="1788600"/>
              <a:ext cx="5215964" cy="4060699"/>
              <a:chOff x="488713" y="1788600"/>
              <a:chExt cx="5215964" cy="4060699"/>
            </a:xfrm>
          </p:grpSpPr>
          <p:grpSp>
            <p:nvGrpSpPr>
              <p:cNvPr id="20" name="Group 19">
                <a:extLst>
                  <a:ext uri="{FF2B5EF4-FFF2-40B4-BE49-F238E27FC236}">
                    <a16:creationId xmlns:a16="http://schemas.microsoft.com/office/drawing/2014/main" id="{376A50CD-7628-4E4A-9440-DAD5E5CC067F}"/>
                  </a:ext>
                </a:extLst>
              </p:cNvPr>
              <p:cNvGrpSpPr/>
              <p:nvPr/>
            </p:nvGrpSpPr>
            <p:grpSpPr>
              <a:xfrm>
                <a:off x="488713" y="1788600"/>
                <a:ext cx="5215964" cy="4060699"/>
                <a:chOff x="488713" y="1788600"/>
                <a:chExt cx="5215964" cy="4060699"/>
              </a:xfrm>
            </p:grpSpPr>
            <p:pic>
              <p:nvPicPr>
                <p:cNvPr id="23" name="Picture 2">
                  <a:extLst>
                    <a:ext uri="{FF2B5EF4-FFF2-40B4-BE49-F238E27FC236}">
                      <a16:creationId xmlns:a16="http://schemas.microsoft.com/office/drawing/2014/main" id="{D806C9A1-FE1E-4532-8536-02D115299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a:extLst>
                    <a:ext uri="{FF2B5EF4-FFF2-40B4-BE49-F238E27FC236}">
                      <a16:creationId xmlns:a16="http://schemas.microsoft.com/office/drawing/2014/main" id="{036CB4CB-4983-4DF3-B23B-5321DDC12042}"/>
                    </a:ext>
                  </a:extLst>
                </p:cNvPr>
                <p:cNvPicPr>
                  <a:picLocks noChangeAspect="1"/>
                </p:cNvPicPr>
                <p:nvPr/>
              </p:nvPicPr>
              <p:blipFill>
                <a:blip r:embed="rId4"/>
                <a:stretch>
                  <a:fillRect/>
                </a:stretch>
              </p:blipFill>
              <p:spPr>
                <a:xfrm>
                  <a:off x="1846497" y="3219771"/>
                  <a:ext cx="1469391" cy="272647"/>
                </a:xfrm>
                <a:prstGeom prst="rect">
                  <a:avLst/>
                </a:prstGeom>
              </p:spPr>
            </p:pic>
            <p:pic>
              <p:nvPicPr>
                <p:cNvPr id="27" name="Picture 2">
                  <a:extLst>
                    <a:ext uri="{FF2B5EF4-FFF2-40B4-BE49-F238E27FC236}">
                      <a16:creationId xmlns:a16="http://schemas.microsoft.com/office/drawing/2014/main" id="{73506A50-6A85-4AD5-BC80-6D28C26F00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 name="TextBox 20">
                <a:extLst>
                  <a:ext uri="{FF2B5EF4-FFF2-40B4-BE49-F238E27FC236}">
                    <a16:creationId xmlns:a16="http://schemas.microsoft.com/office/drawing/2014/main" id="{1848BDA0-109A-4624-BE21-33F6448A35FD}"/>
                  </a:ext>
                </a:extLst>
              </p:cNvPr>
              <p:cNvSpPr txBox="1"/>
              <p:nvPr/>
            </p:nvSpPr>
            <p:spPr>
              <a:xfrm>
                <a:off x="3453580" y="3620393"/>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29" name="TextBox 28"/>
            <p:cNvSpPr txBox="1"/>
            <p:nvPr/>
          </p:nvSpPr>
          <p:spPr>
            <a:xfrm>
              <a:off x="1554919" y="3590868"/>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gr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13</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17" name="Title 1">
            <a:extLst>
              <a:ext uri="{FF2B5EF4-FFF2-40B4-BE49-F238E27FC236}">
                <a16:creationId xmlns:a16="http://schemas.microsoft.com/office/drawing/2014/main" id="{455F7499-48B8-4862-A9A8-EF51DAA7F23E}"/>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pic>
        <p:nvPicPr>
          <p:cNvPr id="45" name="Picture 4" descr="C:\Users\cheny\AppData\Local\Microsoft\Windows\Temporary Internet Files\Content.IE5\1K5SRB6G\490px-Magnifying_glass_icon.svg[1].png">
            <a:extLst>
              <a:ext uri="{FF2B5EF4-FFF2-40B4-BE49-F238E27FC236}">
                <a16:creationId xmlns:a16="http://schemas.microsoft.com/office/drawing/2014/main" id="{0FD6DCAE-F5D7-4E6B-BE8E-9C4A6FF39C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375" y="4364665"/>
            <a:ext cx="602503" cy="60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8037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416844C-E196-4E8C-B97A-F5B290FFF81F}"/>
              </a:ext>
            </a:extLst>
          </p:cNvPr>
          <p:cNvGrpSpPr/>
          <p:nvPr/>
        </p:nvGrpSpPr>
        <p:grpSpPr>
          <a:xfrm>
            <a:off x="488713" y="1788600"/>
            <a:ext cx="5215964" cy="4060699"/>
            <a:chOff x="488713" y="1788600"/>
            <a:chExt cx="5215964" cy="4060699"/>
          </a:xfrm>
        </p:grpSpPr>
        <p:grpSp>
          <p:nvGrpSpPr>
            <p:cNvPr id="19" name="Group 18">
              <a:extLst>
                <a:ext uri="{FF2B5EF4-FFF2-40B4-BE49-F238E27FC236}">
                  <a16:creationId xmlns:a16="http://schemas.microsoft.com/office/drawing/2014/main" id="{DA586C56-7F30-4BA5-8A52-6F71E0C3DC60}"/>
                </a:ext>
              </a:extLst>
            </p:cNvPr>
            <p:cNvGrpSpPr/>
            <p:nvPr/>
          </p:nvGrpSpPr>
          <p:grpSpPr>
            <a:xfrm>
              <a:off x="488713" y="1788600"/>
              <a:ext cx="5215964" cy="4060699"/>
              <a:chOff x="488713" y="1788600"/>
              <a:chExt cx="5215964" cy="4060699"/>
            </a:xfrm>
          </p:grpSpPr>
          <p:grpSp>
            <p:nvGrpSpPr>
              <p:cNvPr id="20" name="Group 19">
                <a:extLst>
                  <a:ext uri="{FF2B5EF4-FFF2-40B4-BE49-F238E27FC236}">
                    <a16:creationId xmlns:a16="http://schemas.microsoft.com/office/drawing/2014/main" id="{376A50CD-7628-4E4A-9440-DAD5E5CC067F}"/>
                  </a:ext>
                </a:extLst>
              </p:cNvPr>
              <p:cNvGrpSpPr/>
              <p:nvPr/>
            </p:nvGrpSpPr>
            <p:grpSpPr>
              <a:xfrm>
                <a:off x="488713" y="1788600"/>
                <a:ext cx="5215964" cy="4060699"/>
                <a:chOff x="488713" y="1788600"/>
                <a:chExt cx="5215964" cy="4060699"/>
              </a:xfrm>
            </p:grpSpPr>
            <p:pic>
              <p:nvPicPr>
                <p:cNvPr id="23" name="Picture 2">
                  <a:extLst>
                    <a:ext uri="{FF2B5EF4-FFF2-40B4-BE49-F238E27FC236}">
                      <a16:creationId xmlns:a16="http://schemas.microsoft.com/office/drawing/2014/main" id="{D806C9A1-FE1E-4532-8536-02D115299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5">
                  <a:extLst>
                    <a:ext uri="{FF2B5EF4-FFF2-40B4-BE49-F238E27FC236}">
                      <a16:creationId xmlns:a16="http://schemas.microsoft.com/office/drawing/2014/main" id="{036CB4CB-4983-4DF3-B23B-5321DDC12042}"/>
                    </a:ext>
                  </a:extLst>
                </p:cNvPr>
                <p:cNvPicPr>
                  <a:picLocks noChangeAspect="1"/>
                </p:cNvPicPr>
                <p:nvPr/>
              </p:nvPicPr>
              <p:blipFill>
                <a:blip r:embed="rId4"/>
                <a:stretch>
                  <a:fillRect/>
                </a:stretch>
              </p:blipFill>
              <p:spPr>
                <a:xfrm>
                  <a:off x="1846497" y="3219771"/>
                  <a:ext cx="1469391" cy="272647"/>
                </a:xfrm>
                <a:prstGeom prst="rect">
                  <a:avLst/>
                </a:prstGeom>
              </p:spPr>
            </p:pic>
            <p:pic>
              <p:nvPicPr>
                <p:cNvPr id="27" name="Picture 2">
                  <a:extLst>
                    <a:ext uri="{FF2B5EF4-FFF2-40B4-BE49-F238E27FC236}">
                      <a16:creationId xmlns:a16="http://schemas.microsoft.com/office/drawing/2014/main" id="{73506A50-6A85-4AD5-BC80-6D28C26F00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1" name="TextBox 20">
                <a:extLst>
                  <a:ext uri="{FF2B5EF4-FFF2-40B4-BE49-F238E27FC236}">
                    <a16:creationId xmlns:a16="http://schemas.microsoft.com/office/drawing/2014/main" id="{1848BDA0-109A-4624-BE21-33F6448A35FD}"/>
                  </a:ext>
                </a:extLst>
              </p:cNvPr>
              <p:cNvSpPr txBox="1"/>
              <p:nvPr/>
            </p:nvSpPr>
            <p:spPr>
              <a:xfrm>
                <a:off x="3453580" y="3620393"/>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29" name="TextBox 28"/>
            <p:cNvSpPr txBox="1"/>
            <p:nvPr/>
          </p:nvSpPr>
          <p:spPr>
            <a:xfrm>
              <a:off x="1554919" y="3590868"/>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gr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14</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17" name="Title 1">
            <a:extLst>
              <a:ext uri="{FF2B5EF4-FFF2-40B4-BE49-F238E27FC236}">
                <a16:creationId xmlns:a16="http://schemas.microsoft.com/office/drawing/2014/main" id="{455F7499-48B8-4862-A9A8-EF51DAA7F23E}"/>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
        <p:nvSpPr>
          <p:cNvPr id="44" name="Callout: Line 43">
            <a:extLst>
              <a:ext uri="{FF2B5EF4-FFF2-40B4-BE49-F238E27FC236}">
                <a16:creationId xmlns:a16="http://schemas.microsoft.com/office/drawing/2014/main" id="{94631941-C097-460F-B080-CCBB32EE5F6B}"/>
              </a:ext>
            </a:extLst>
          </p:cNvPr>
          <p:cNvSpPr/>
          <p:nvPr/>
        </p:nvSpPr>
        <p:spPr>
          <a:xfrm>
            <a:off x="6013240" y="1304347"/>
            <a:ext cx="6025351" cy="4544952"/>
          </a:xfrm>
          <a:prstGeom prst="borderCallout1">
            <a:avLst>
              <a:gd name="adj1" fmla="val 49794"/>
              <a:gd name="adj2" fmla="val -92"/>
              <a:gd name="adj3" fmla="val 72302"/>
              <a:gd name="adj4" fmla="val -8929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45" name="Picture 4" descr="C:\Users\cheny\AppData\Local\Microsoft\Windows\Temporary Internet Files\Content.IE5\1K5SRB6G\490px-Magnifying_glass_icon.svg[1].png">
            <a:extLst>
              <a:ext uri="{FF2B5EF4-FFF2-40B4-BE49-F238E27FC236}">
                <a16:creationId xmlns:a16="http://schemas.microsoft.com/office/drawing/2014/main" id="{0FD6DCAE-F5D7-4E6B-BE8E-9C4A6FF39C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375" y="4364665"/>
            <a:ext cx="602503" cy="60250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8D07D36F-570A-4086-A38C-EE79D7CDA44D}"/>
              </a:ext>
            </a:extLst>
          </p:cNvPr>
          <p:cNvGrpSpPr/>
          <p:nvPr/>
        </p:nvGrpSpPr>
        <p:grpSpPr>
          <a:xfrm>
            <a:off x="6206721" y="1430594"/>
            <a:ext cx="5606051" cy="1387034"/>
            <a:chOff x="2116828" y="1522404"/>
            <a:chExt cx="6840718" cy="1487050"/>
          </a:xfrm>
        </p:grpSpPr>
        <p:grpSp>
          <p:nvGrpSpPr>
            <p:cNvPr id="47" name="Group 46">
              <a:extLst>
                <a:ext uri="{FF2B5EF4-FFF2-40B4-BE49-F238E27FC236}">
                  <a16:creationId xmlns:a16="http://schemas.microsoft.com/office/drawing/2014/main" id="{9C465093-5AC9-426F-8ABD-348AFEFDAD36}"/>
                </a:ext>
              </a:extLst>
            </p:cNvPr>
            <p:cNvGrpSpPr/>
            <p:nvPr/>
          </p:nvGrpSpPr>
          <p:grpSpPr>
            <a:xfrm>
              <a:off x="2252370" y="1522404"/>
              <a:ext cx="6705176" cy="1487050"/>
              <a:chOff x="2252370" y="1522404"/>
              <a:chExt cx="6705176" cy="1487050"/>
            </a:xfrm>
          </p:grpSpPr>
          <p:pic>
            <p:nvPicPr>
              <p:cNvPr id="49" name="Picture 2">
                <a:extLst>
                  <a:ext uri="{FF2B5EF4-FFF2-40B4-BE49-F238E27FC236}">
                    <a16:creationId xmlns:a16="http://schemas.microsoft.com/office/drawing/2014/main" id="{A8DA2022-735A-4732-B66E-63E61B143AC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262" t="11378" b="54277"/>
              <a:stretch/>
            </p:blipFill>
            <p:spPr bwMode="auto">
              <a:xfrm>
                <a:off x="2736712" y="1867330"/>
                <a:ext cx="6220834" cy="1142124"/>
              </a:xfrm>
              <a:prstGeom prst="rect">
                <a:avLst/>
              </a:prstGeom>
              <a:noFill/>
              <a:ln w="25400">
                <a:solidFill>
                  <a:schemeClr val="tx1"/>
                </a:solidFill>
                <a:miter lim="800000"/>
                <a:headEnd/>
                <a:tailEnd/>
              </a:ln>
              <a:effectLst>
                <a:softEdge rad="25400"/>
              </a:effectLst>
              <a:extLst>
                <a:ext uri="{909E8E84-426E-40DD-AFC4-6F175D3DCCD1}">
                  <a14:hiddenFill xmlns:a14="http://schemas.microsoft.com/office/drawing/2010/main">
                    <a:solidFill>
                      <a:schemeClr val="accent1"/>
                    </a:solidFill>
                  </a14:hiddenFill>
                </a:ext>
              </a:extLst>
            </p:spPr>
          </p:pic>
          <p:sp>
            <p:nvSpPr>
              <p:cNvPr id="50" name="TextBox 49">
                <a:extLst>
                  <a:ext uri="{FF2B5EF4-FFF2-40B4-BE49-F238E27FC236}">
                    <a16:creationId xmlns:a16="http://schemas.microsoft.com/office/drawing/2014/main" id="{A89F051B-FFE7-4332-80D9-96A31C107585}"/>
                  </a:ext>
                </a:extLst>
              </p:cNvPr>
              <p:cNvSpPr txBox="1"/>
              <p:nvPr/>
            </p:nvSpPr>
            <p:spPr>
              <a:xfrm>
                <a:off x="3310127" y="1522404"/>
                <a:ext cx="5010948" cy="329970"/>
              </a:xfrm>
              <a:prstGeom prst="rect">
                <a:avLst/>
              </a:prstGeom>
              <a:noFill/>
            </p:spPr>
            <p:txBody>
              <a:bodyPr wrap="square" rtlCol="0">
                <a:spAutoFit/>
              </a:bodyPr>
              <a:lstStyle/>
              <a:p>
                <a:r>
                  <a:rPr lang="en-US" sz="1400" b="1" dirty="0"/>
                  <a:t>Signal with 25K (0) and 35K (1) volts</a:t>
                </a:r>
              </a:p>
            </p:txBody>
          </p:sp>
          <p:sp>
            <p:nvSpPr>
              <p:cNvPr id="51" name="TextBox 50">
                <a:extLst>
                  <a:ext uri="{FF2B5EF4-FFF2-40B4-BE49-F238E27FC236}">
                    <a16:creationId xmlns:a16="http://schemas.microsoft.com/office/drawing/2014/main" id="{ACFB5F89-B9BC-4EBC-BF27-D9B6E708A808}"/>
                  </a:ext>
                </a:extLst>
              </p:cNvPr>
              <p:cNvSpPr txBox="1"/>
              <p:nvPr/>
            </p:nvSpPr>
            <p:spPr>
              <a:xfrm>
                <a:off x="2252370" y="2342047"/>
                <a:ext cx="623944" cy="214481"/>
              </a:xfrm>
              <a:prstGeom prst="rect">
                <a:avLst/>
              </a:prstGeom>
              <a:noFill/>
            </p:spPr>
            <p:txBody>
              <a:bodyPr wrap="square" rtlCol="0">
                <a:spAutoFit/>
              </a:bodyPr>
              <a:lstStyle/>
              <a:p>
                <a:pPr algn="ctr"/>
                <a:r>
                  <a:rPr lang="en-US" sz="700" dirty="0"/>
                  <a:t>25k</a:t>
                </a:r>
              </a:p>
            </p:txBody>
          </p:sp>
          <p:sp>
            <p:nvSpPr>
              <p:cNvPr id="52" name="TextBox 51">
                <a:extLst>
                  <a:ext uri="{FF2B5EF4-FFF2-40B4-BE49-F238E27FC236}">
                    <a16:creationId xmlns:a16="http://schemas.microsoft.com/office/drawing/2014/main" id="{8BCF5E77-FD16-4369-8808-B7ABE3496F3C}"/>
                  </a:ext>
                </a:extLst>
              </p:cNvPr>
              <p:cNvSpPr txBox="1"/>
              <p:nvPr/>
            </p:nvSpPr>
            <p:spPr>
              <a:xfrm>
                <a:off x="2252370" y="1974027"/>
                <a:ext cx="623944" cy="329970"/>
              </a:xfrm>
              <a:prstGeom prst="rect">
                <a:avLst/>
              </a:prstGeom>
              <a:noFill/>
            </p:spPr>
            <p:txBody>
              <a:bodyPr wrap="square" rtlCol="0">
                <a:spAutoFit/>
              </a:bodyPr>
              <a:lstStyle/>
              <a:p>
                <a:pPr algn="ctr"/>
                <a:r>
                  <a:rPr lang="en-US" sz="700" dirty="0"/>
                  <a:t>35k</a:t>
                </a:r>
              </a:p>
              <a:p>
                <a:pPr algn="ctr"/>
                <a:r>
                  <a:rPr lang="en-US" sz="700" dirty="0"/>
                  <a:t>…</a:t>
                </a:r>
              </a:p>
            </p:txBody>
          </p:sp>
        </p:grpSp>
        <p:sp>
          <p:nvSpPr>
            <p:cNvPr id="48" name="TextBox 47">
              <a:extLst>
                <a:ext uri="{FF2B5EF4-FFF2-40B4-BE49-F238E27FC236}">
                  <a16:creationId xmlns:a16="http://schemas.microsoft.com/office/drawing/2014/main" id="{20DCC098-A243-4EE1-983F-5061B55F431B}"/>
                </a:ext>
              </a:extLst>
            </p:cNvPr>
            <p:cNvSpPr txBox="1"/>
            <p:nvPr/>
          </p:nvSpPr>
          <p:spPr>
            <a:xfrm rot="10800000">
              <a:off x="2116828" y="1860000"/>
              <a:ext cx="380614" cy="811324"/>
            </a:xfrm>
            <a:prstGeom prst="rect">
              <a:avLst/>
            </a:prstGeom>
            <a:noFill/>
          </p:spPr>
          <p:txBody>
            <a:bodyPr vert="eaVert" wrap="square" rtlCol="0">
              <a:spAutoFit/>
            </a:bodyPr>
            <a:lstStyle/>
            <a:p>
              <a:r>
                <a:rPr lang="en-US" sz="800" b="1" dirty="0"/>
                <a:t>Amplitude</a:t>
              </a:r>
            </a:p>
          </p:txBody>
        </p:sp>
      </p:grpSp>
      <p:sp>
        <p:nvSpPr>
          <p:cNvPr id="53" name="Notched Right Arrow 33">
            <a:extLst>
              <a:ext uri="{FF2B5EF4-FFF2-40B4-BE49-F238E27FC236}">
                <a16:creationId xmlns:a16="http://schemas.microsoft.com/office/drawing/2014/main" id="{AA8CBE1D-6EA8-4221-8BF6-F86B990D166F}"/>
              </a:ext>
            </a:extLst>
          </p:cNvPr>
          <p:cNvSpPr/>
          <p:nvPr/>
        </p:nvSpPr>
        <p:spPr>
          <a:xfrm rot="5400000">
            <a:off x="7235386" y="3067425"/>
            <a:ext cx="836544" cy="375703"/>
          </a:xfrm>
          <a:prstGeom prst="notchedRightArrow">
            <a:avLst>
              <a:gd name="adj1" fmla="val 50000"/>
              <a:gd name="adj2" fmla="val 644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4" name="TextBox 53">
            <a:extLst>
              <a:ext uri="{FF2B5EF4-FFF2-40B4-BE49-F238E27FC236}">
                <a16:creationId xmlns:a16="http://schemas.microsoft.com/office/drawing/2014/main" id="{8C10F88B-F473-451E-8D03-C15D28D22BEC}"/>
              </a:ext>
            </a:extLst>
          </p:cNvPr>
          <p:cNvSpPr txBox="1"/>
          <p:nvPr/>
        </p:nvSpPr>
        <p:spPr>
          <a:xfrm>
            <a:off x="7946779" y="2805915"/>
            <a:ext cx="3986543" cy="738664"/>
          </a:xfrm>
          <a:prstGeom prst="rect">
            <a:avLst/>
          </a:prstGeom>
          <a:noFill/>
        </p:spPr>
        <p:txBody>
          <a:bodyPr wrap="square" rtlCol="0">
            <a:spAutoFit/>
          </a:bodyPr>
          <a:lstStyle/>
          <a:p>
            <a:r>
              <a:rPr lang="en-US" sz="1400" b="1" dirty="0">
                <a:solidFill>
                  <a:srgbClr val="FF0000"/>
                </a:solidFill>
                <a:latin typeface="Sitka Banner"/>
              </a:rPr>
              <a:t>Voltage Controlled Oscilloscope: </a:t>
            </a:r>
          </a:p>
          <a:p>
            <a:r>
              <a:rPr lang="en-US" sz="1400" dirty="0">
                <a:solidFill>
                  <a:srgbClr val="FF0000"/>
                </a:solidFill>
                <a:latin typeface="Sitka Banner"/>
              </a:rPr>
              <a:t>(1) Generate Cosine Waves; (2) Control its frequency using input voltage</a:t>
            </a:r>
          </a:p>
        </p:txBody>
      </p:sp>
      <p:pic>
        <p:nvPicPr>
          <p:cNvPr id="55" name="Picture 54">
            <a:extLst>
              <a:ext uri="{FF2B5EF4-FFF2-40B4-BE49-F238E27FC236}">
                <a16:creationId xmlns:a16="http://schemas.microsoft.com/office/drawing/2014/main" id="{40309990-52D9-4B66-B7A0-81302C74CDBD}"/>
              </a:ext>
            </a:extLst>
          </p:cNvPr>
          <p:cNvPicPr/>
          <p:nvPr/>
        </p:nvPicPr>
        <p:blipFill rotWithShape="1">
          <a:blip r:embed="rId8"/>
          <a:srcRect l="5988" t="6753" r="9092" b="54811"/>
          <a:stretch/>
        </p:blipFill>
        <p:spPr>
          <a:xfrm>
            <a:off x="6714723" y="3683618"/>
            <a:ext cx="5098049" cy="1092612"/>
          </a:xfrm>
          <a:prstGeom prst="rect">
            <a:avLst/>
          </a:prstGeom>
          <a:ln w="12700">
            <a:solidFill>
              <a:schemeClr val="tx1"/>
            </a:solidFill>
            <a:miter lim="800000"/>
          </a:ln>
        </p:spPr>
      </p:pic>
      <p:sp>
        <p:nvSpPr>
          <p:cNvPr id="57" name="TextBox 56">
            <a:extLst>
              <a:ext uri="{FF2B5EF4-FFF2-40B4-BE49-F238E27FC236}">
                <a16:creationId xmlns:a16="http://schemas.microsoft.com/office/drawing/2014/main" id="{5CE2D761-6B2E-4DB0-B5EF-501FD35018BA}"/>
              </a:ext>
            </a:extLst>
          </p:cNvPr>
          <p:cNvSpPr txBox="1"/>
          <p:nvPr/>
        </p:nvSpPr>
        <p:spPr>
          <a:xfrm>
            <a:off x="6400428" y="3625332"/>
            <a:ext cx="498137" cy="985463"/>
          </a:xfrm>
          <a:prstGeom prst="rect">
            <a:avLst/>
          </a:prstGeom>
          <a:noFill/>
        </p:spPr>
        <p:txBody>
          <a:bodyPr wrap="square" rtlCol="0">
            <a:spAutoFit/>
          </a:bodyPr>
          <a:lstStyle/>
          <a:p>
            <a:pPr>
              <a:lnSpc>
                <a:spcPct val="200000"/>
              </a:lnSpc>
            </a:pPr>
            <a:r>
              <a:rPr lang="en-US" sz="600" dirty="0"/>
              <a:t>1</a:t>
            </a:r>
          </a:p>
          <a:p>
            <a:pPr>
              <a:lnSpc>
                <a:spcPct val="200000"/>
              </a:lnSpc>
            </a:pPr>
            <a:r>
              <a:rPr lang="en-US" sz="600" dirty="0"/>
              <a:t>0.5</a:t>
            </a:r>
          </a:p>
          <a:p>
            <a:pPr>
              <a:lnSpc>
                <a:spcPct val="200000"/>
              </a:lnSpc>
            </a:pPr>
            <a:r>
              <a:rPr lang="en-US" sz="600" dirty="0"/>
              <a:t>0</a:t>
            </a:r>
          </a:p>
          <a:p>
            <a:pPr>
              <a:lnSpc>
                <a:spcPct val="200000"/>
              </a:lnSpc>
            </a:pPr>
            <a:r>
              <a:rPr lang="en-US" sz="600" dirty="0"/>
              <a:t>-0.5</a:t>
            </a:r>
          </a:p>
          <a:p>
            <a:pPr>
              <a:lnSpc>
                <a:spcPct val="200000"/>
              </a:lnSpc>
            </a:pPr>
            <a:r>
              <a:rPr lang="en-US" sz="600" dirty="0"/>
              <a:t>-1</a:t>
            </a:r>
            <a:endParaRPr lang="en-US" sz="900" dirty="0"/>
          </a:p>
        </p:txBody>
      </p:sp>
      <p:sp>
        <p:nvSpPr>
          <p:cNvPr id="59" name="TextBox 58">
            <a:extLst>
              <a:ext uri="{FF2B5EF4-FFF2-40B4-BE49-F238E27FC236}">
                <a16:creationId xmlns:a16="http://schemas.microsoft.com/office/drawing/2014/main" id="{117D96C3-4B1F-4925-9523-FA4D174B0800}"/>
              </a:ext>
            </a:extLst>
          </p:cNvPr>
          <p:cNvSpPr txBox="1"/>
          <p:nvPr/>
        </p:nvSpPr>
        <p:spPr>
          <a:xfrm rot="10800000">
            <a:off x="6206721" y="3698696"/>
            <a:ext cx="311918" cy="756756"/>
          </a:xfrm>
          <a:prstGeom prst="rect">
            <a:avLst/>
          </a:prstGeom>
          <a:noFill/>
        </p:spPr>
        <p:txBody>
          <a:bodyPr vert="eaVert" wrap="square" rtlCol="0">
            <a:spAutoFit/>
          </a:bodyPr>
          <a:lstStyle/>
          <a:p>
            <a:r>
              <a:rPr lang="en-US" sz="800" b="1" dirty="0"/>
              <a:t>Amplitude</a:t>
            </a:r>
          </a:p>
        </p:txBody>
      </p:sp>
    </p:spTree>
    <p:extLst>
      <p:ext uri="{BB962C8B-B14F-4D97-AF65-F5344CB8AC3E}">
        <p14:creationId xmlns:p14="http://schemas.microsoft.com/office/powerpoint/2010/main" val="20657211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5"/>
                                        </p:tgtEl>
                                      </p:cBhvr>
                                      <p:by x="23000" y="23000"/>
                                    </p:animScale>
                                  </p:childTnLst>
                                </p:cTn>
                              </p:par>
                              <p:par>
                                <p:cTn id="7" presetID="50" presetClass="path" presetSubtype="0" accel="50000" decel="50000" fill="hold" nodeType="withEffect">
                                  <p:stCondLst>
                                    <p:cond delay="0"/>
                                  </p:stCondLst>
                                  <p:childTnLst>
                                    <p:animMotion origin="layout" path="M 2.17912E-6 3.33333E-6 L -0.34874 3.33333E-6 C -0.50508 3.33333E-6 -0.69722 0.01713 -0.69722 0.03217 L -0.69722 0.06643 " pathEditMode="relative" rAng="0" ptsTypes="AAAA">
                                      <p:cBhvr>
                                        <p:cTn id="8" dur="2000" fill="hold"/>
                                        <p:tgtEl>
                                          <p:spTgt spid="55"/>
                                        </p:tgtEl>
                                        <p:attrNameLst>
                                          <p:attrName>ppt_x</p:attrName>
                                          <p:attrName>ppt_y</p:attrName>
                                        </p:attrNameLst>
                                      </p:cBhvr>
                                      <p:rCtr x="-34861" y="3310"/>
                                    </p:animMotion>
                                  </p:childTnLst>
                                </p:cTn>
                              </p:par>
                              <p:par>
                                <p:cTn id="9" presetID="1" presetClass="exit"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3" grpId="0" animBg="1"/>
      <p:bldP spid="54" grpId="0"/>
      <p:bldP spid="57"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CD9FB7-02AE-4C76-9016-857FCE90F551}"/>
              </a:ext>
            </a:extLst>
          </p:cNvPr>
          <p:cNvGrpSpPr/>
          <p:nvPr/>
        </p:nvGrpSpPr>
        <p:grpSpPr>
          <a:xfrm>
            <a:off x="234384" y="1788600"/>
            <a:ext cx="5470293" cy="4060699"/>
            <a:chOff x="234384" y="1788600"/>
            <a:chExt cx="5470293" cy="4060699"/>
          </a:xfrm>
        </p:grpSpPr>
        <p:grpSp>
          <p:nvGrpSpPr>
            <p:cNvPr id="23" name="Group 22">
              <a:extLst>
                <a:ext uri="{FF2B5EF4-FFF2-40B4-BE49-F238E27FC236}">
                  <a16:creationId xmlns:a16="http://schemas.microsoft.com/office/drawing/2014/main" id="{A0CF8623-1765-4D69-8D14-1770FDC3ECAC}"/>
                </a:ext>
              </a:extLst>
            </p:cNvPr>
            <p:cNvGrpSpPr/>
            <p:nvPr/>
          </p:nvGrpSpPr>
          <p:grpSpPr>
            <a:xfrm>
              <a:off x="488713" y="1788600"/>
              <a:ext cx="5215964" cy="4060699"/>
              <a:chOff x="488713" y="1788600"/>
              <a:chExt cx="5215964" cy="4060699"/>
            </a:xfrm>
          </p:grpSpPr>
          <p:grpSp>
            <p:nvGrpSpPr>
              <p:cNvPr id="29" name="Group 28">
                <a:extLst>
                  <a:ext uri="{FF2B5EF4-FFF2-40B4-BE49-F238E27FC236}">
                    <a16:creationId xmlns:a16="http://schemas.microsoft.com/office/drawing/2014/main" id="{3CD40C04-EB35-4EEA-972E-F9B4E14FD8E1}"/>
                  </a:ext>
                </a:extLst>
              </p:cNvPr>
              <p:cNvGrpSpPr/>
              <p:nvPr/>
            </p:nvGrpSpPr>
            <p:grpSpPr>
              <a:xfrm>
                <a:off x="488713" y="1788600"/>
                <a:ext cx="5215964" cy="4060699"/>
                <a:chOff x="488713" y="1788600"/>
                <a:chExt cx="5215964" cy="4060699"/>
              </a:xfrm>
            </p:grpSpPr>
            <p:grpSp>
              <p:nvGrpSpPr>
                <p:cNvPr id="34" name="Group 33">
                  <a:extLst>
                    <a:ext uri="{FF2B5EF4-FFF2-40B4-BE49-F238E27FC236}">
                      <a16:creationId xmlns:a16="http://schemas.microsoft.com/office/drawing/2014/main" id="{248F4E5C-8D8C-41F8-9A47-6AD7DCA04C12}"/>
                    </a:ext>
                  </a:extLst>
                </p:cNvPr>
                <p:cNvGrpSpPr/>
                <p:nvPr/>
              </p:nvGrpSpPr>
              <p:grpSpPr>
                <a:xfrm>
                  <a:off x="488713" y="1788600"/>
                  <a:ext cx="5215964" cy="4060699"/>
                  <a:chOff x="488713" y="1788600"/>
                  <a:chExt cx="5215964" cy="4060699"/>
                </a:xfrm>
              </p:grpSpPr>
              <p:pic>
                <p:nvPicPr>
                  <p:cNvPr id="36" name="Picture 2">
                    <a:extLst>
                      <a:ext uri="{FF2B5EF4-FFF2-40B4-BE49-F238E27FC236}">
                        <a16:creationId xmlns:a16="http://schemas.microsoft.com/office/drawing/2014/main" id="{964E9E4F-9192-4980-BAEF-4D5AE05E6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a:extLst>
                      <a:ext uri="{FF2B5EF4-FFF2-40B4-BE49-F238E27FC236}">
                        <a16:creationId xmlns:a16="http://schemas.microsoft.com/office/drawing/2014/main" id="{9FD75BC9-0AF6-4B8B-9A4A-C215CE3C72E2}"/>
                      </a:ext>
                    </a:extLst>
                  </p:cNvPr>
                  <p:cNvPicPr>
                    <a:picLocks noChangeAspect="1"/>
                  </p:cNvPicPr>
                  <p:nvPr/>
                </p:nvPicPr>
                <p:blipFill>
                  <a:blip r:embed="rId4"/>
                  <a:stretch>
                    <a:fillRect/>
                  </a:stretch>
                </p:blipFill>
                <p:spPr>
                  <a:xfrm>
                    <a:off x="1846497" y="3219771"/>
                    <a:ext cx="1469391" cy="272647"/>
                  </a:xfrm>
                  <a:prstGeom prst="rect">
                    <a:avLst/>
                  </a:prstGeom>
                </p:spPr>
              </p:pic>
              <p:pic>
                <p:nvPicPr>
                  <p:cNvPr id="38" name="Picture 2">
                    <a:extLst>
                      <a:ext uri="{FF2B5EF4-FFF2-40B4-BE49-F238E27FC236}">
                        <a16:creationId xmlns:a16="http://schemas.microsoft.com/office/drawing/2014/main" id="{EEE09864-1805-4DD5-8023-CA236C9038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5" name="TextBox 34">
                  <a:extLst>
                    <a:ext uri="{FF2B5EF4-FFF2-40B4-BE49-F238E27FC236}">
                      <a16:creationId xmlns:a16="http://schemas.microsoft.com/office/drawing/2014/main" id="{F91DC57E-4FEE-4D31-8640-B55241B47601}"/>
                    </a:ext>
                  </a:extLst>
                </p:cNvPr>
                <p:cNvSpPr txBox="1"/>
                <p:nvPr/>
              </p:nvSpPr>
              <p:spPr>
                <a:xfrm>
                  <a:off x="3453580" y="3620393"/>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32" name="TextBox 31">
                <a:extLst>
                  <a:ext uri="{FF2B5EF4-FFF2-40B4-BE49-F238E27FC236}">
                    <a16:creationId xmlns:a16="http://schemas.microsoft.com/office/drawing/2014/main" id="{8F772370-ECCD-473A-8806-B062C9BB51FF}"/>
                  </a:ext>
                </a:extLst>
              </p:cNvPr>
              <p:cNvSpPr txBox="1"/>
              <p:nvPr/>
            </p:nvSpPr>
            <p:spPr>
              <a:xfrm>
                <a:off x="1554919" y="3590868"/>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grpSp>
        <p:pic>
          <p:nvPicPr>
            <p:cNvPr id="30" name="Picture 29">
              <a:extLst>
                <a:ext uri="{FF2B5EF4-FFF2-40B4-BE49-F238E27FC236}">
                  <a16:creationId xmlns:a16="http://schemas.microsoft.com/office/drawing/2014/main" id="{6058F294-DD79-413C-963C-DCFC6C6C2589}"/>
                </a:ext>
              </a:extLst>
            </p:cNvPr>
            <p:cNvPicPr/>
            <p:nvPr/>
          </p:nvPicPr>
          <p:blipFill rotWithShape="1">
            <a:blip r:embed="rId6"/>
            <a:srcRect l="5696" t="4264" r="9463" b="61253"/>
            <a:stretch/>
          </p:blipFill>
          <p:spPr>
            <a:xfrm>
              <a:off x="234384" y="4529940"/>
              <a:ext cx="1259682" cy="296467"/>
            </a:xfrm>
            <a:prstGeom prst="rect">
              <a:avLst/>
            </a:prstGeom>
          </p:spPr>
        </p:pic>
      </p:gr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15</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 (RX)</a:t>
            </a:r>
          </a:p>
        </p:txBody>
      </p:sp>
      <p:pic>
        <p:nvPicPr>
          <p:cNvPr id="51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4">
            <a:extLst>
              <a:ext uri="{FF2B5EF4-FFF2-40B4-BE49-F238E27FC236}">
                <a16:creationId xmlns:a16="http://schemas.microsoft.com/office/drawing/2014/main" id="{6A837BBE-4589-4FC5-A8D6-C5AEA08DBD7A}"/>
              </a:ext>
            </a:extLst>
          </p:cNvPr>
          <p:cNvPicPr>
            <a:picLocks noChangeAspect="1"/>
          </p:cNvPicPr>
          <p:nvPr/>
        </p:nvPicPr>
        <p:blipFill>
          <a:blip r:embed="rId8"/>
          <a:stretch>
            <a:fillRect/>
          </a:stretch>
        </p:blipFill>
        <p:spPr>
          <a:xfrm>
            <a:off x="6341807" y="1725561"/>
            <a:ext cx="934261" cy="527613"/>
          </a:xfrm>
          <a:prstGeom prst="rect">
            <a:avLst/>
          </a:prstGeom>
          <a:scene3d>
            <a:camera prst="orthographicFront">
              <a:rot lat="0" lon="1080000" rev="0"/>
            </a:camera>
            <a:lightRig rig="threePt" dir="t"/>
          </a:scene3d>
        </p:spPr>
      </p:pic>
      <p:pic>
        <p:nvPicPr>
          <p:cNvPr id="26"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9">
            <a:lum bright="70000" contrast="-7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1360" t="18552" r="12616" b="21353"/>
          <a:stretch/>
        </p:blipFill>
        <p:spPr>
          <a:xfrm rot="2923647">
            <a:off x="5353674" y="1675463"/>
            <a:ext cx="1249784" cy="1139914"/>
          </a:xfrm>
          <a:prstGeom prst="rect">
            <a:avLst/>
          </a:prstGeom>
        </p:spPr>
      </p:pic>
      <p:sp>
        <p:nvSpPr>
          <p:cNvPr id="28" name="Title 1">
            <a:extLst>
              <a:ext uri="{FF2B5EF4-FFF2-40B4-BE49-F238E27FC236}">
                <a16:creationId xmlns:a16="http://schemas.microsoft.com/office/drawing/2014/main" id="{E012CB9B-32A0-483B-A600-1BAB9B7FEB6D}"/>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pic>
        <p:nvPicPr>
          <p:cNvPr id="39" name="Picture 38">
            <a:extLst>
              <a:ext uri="{FF2B5EF4-FFF2-40B4-BE49-F238E27FC236}">
                <a16:creationId xmlns:a16="http://schemas.microsoft.com/office/drawing/2014/main" id="{773FEE0F-7019-4845-AB8E-E7CF65B04CB7}"/>
              </a:ext>
            </a:extLst>
          </p:cNvPr>
          <p:cNvPicPr>
            <a:picLocks noChangeAspect="1"/>
          </p:cNvPicPr>
          <p:nvPr/>
        </p:nvPicPr>
        <p:blipFill>
          <a:blip r:embed="rId8"/>
          <a:stretch>
            <a:fillRect/>
          </a:stretch>
        </p:blipFill>
        <p:spPr>
          <a:xfrm>
            <a:off x="3028713" y="5239479"/>
            <a:ext cx="948957" cy="535912"/>
          </a:xfrm>
          <a:prstGeom prst="rect">
            <a:avLst/>
          </a:prstGeom>
          <a:scene3d>
            <a:camera prst="orthographicFront">
              <a:rot lat="0" lon="1080000" rev="0"/>
            </a:camera>
            <a:lightRig rig="threePt" dir="t"/>
          </a:scene3d>
        </p:spPr>
      </p:pic>
      <p:pic>
        <p:nvPicPr>
          <p:cNvPr id="40" name="Graphic 7" descr="Wi-Fi">
            <a:extLst>
              <a:ext uri="{FF2B5EF4-FFF2-40B4-BE49-F238E27FC236}">
                <a16:creationId xmlns:a16="http://schemas.microsoft.com/office/drawing/2014/main" id="{C3145CA1-2652-47D4-AC45-952FB612B4B4}"/>
              </a:ext>
            </a:extLst>
          </p:cNvPr>
          <p:cNvPicPr>
            <a:picLocks noChangeAspect="1"/>
          </p:cNvPicPr>
          <p:nvPr/>
        </p:nvPicPr>
        <p:blipFill rotWithShape="1">
          <a:blip r:embed="rId9">
            <a:lum bright="70000" contrast="-7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1882" t="18552" r="10517" b="21353"/>
          <a:stretch/>
        </p:blipFill>
        <p:spPr>
          <a:xfrm rot="2923647">
            <a:off x="3719156" y="4618374"/>
            <a:ext cx="1275713" cy="1139914"/>
          </a:xfrm>
          <a:prstGeom prst="rect">
            <a:avLst/>
          </a:prstGeom>
        </p:spPr>
      </p:pic>
      <p:pic>
        <p:nvPicPr>
          <p:cNvPr id="41" name="Picture 3">
            <a:extLst>
              <a:ext uri="{FF2B5EF4-FFF2-40B4-BE49-F238E27FC236}">
                <a16:creationId xmlns:a16="http://schemas.microsoft.com/office/drawing/2014/main" id="{A499B824-7385-4431-9DE9-053D6794757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15637" y="5498956"/>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68855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 name="Group 50"/>
          <p:cNvGrpSpPr/>
          <p:nvPr/>
        </p:nvGrpSpPr>
        <p:grpSpPr>
          <a:xfrm>
            <a:off x="115637" y="1725561"/>
            <a:ext cx="5998627" cy="4470369"/>
            <a:chOff x="115637" y="1725561"/>
            <a:chExt cx="5998627" cy="4470369"/>
          </a:xfrm>
        </p:grpSpPr>
        <p:pic>
          <p:nvPicPr>
            <p:cNvPr id="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5" y="1725561"/>
              <a:ext cx="5546829" cy="441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52">
              <a:extLst>
                <a:ext uri="{FF2B5EF4-FFF2-40B4-BE49-F238E27FC236}">
                  <a16:creationId xmlns:a16="http://schemas.microsoft.com/office/drawing/2014/main" id="{6058F294-DD79-413C-963C-DCFC6C6C2589}"/>
                </a:ext>
              </a:extLst>
            </p:cNvPr>
            <p:cNvPicPr/>
            <p:nvPr/>
          </p:nvPicPr>
          <p:blipFill rotWithShape="1">
            <a:blip r:embed="rId4"/>
            <a:srcRect b="54521"/>
            <a:stretch/>
          </p:blipFill>
          <p:spPr>
            <a:xfrm>
              <a:off x="115637" y="4755818"/>
              <a:ext cx="1397763" cy="312501"/>
            </a:xfrm>
            <a:prstGeom prst="rect">
              <a:avLst/>
            </a:prstGeom>
          </p:spPr>
        </p:pic>
        <p:pic>
          <p:nvPicPr>
            <p:cNvPr id="54" name="Picture 53">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3470088" y="5609222"/>
              <a:ext cx="948957" cy="535912"/>
            </a:xfrm>
            <a:prstGeom prst="rect">
              <a:avLst/>
            </a:prstGeom>
            <a:scene3d>
              <a:camera prst="orthographicFront">
                <a:rot lat="0" lon="1080000" rev="0"/>
              </a:camera>
              <a:lightRig rig="threePt" dir="t"/>
            </a:scene3d>
          </p:spPr>
        </p:pic>
        <p:pic>
          <p:nvPicPr>
            <p:cNvPr id="55"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4160531" y="4988117"/>
              <a:ext cx="1275713" cy="1139914"/>
            </a:xfrm>
            <a:prstGeom prst="rect">
              <a:avLst/>
            </a:prstGeom>
          </p:spPr>
        </p:pic>
        <p:sp>
          <p:nvSpPr>
            <p:cNvPr id="56" name="TextBox 55"/>
            <p:cNvSpPr txBox="1"/>
            <p:nvPr/>
          </p:nvSpPr>
          <p:spPr>
            <a:xfrm>
              <a:off x="1873896" y="3665289"/>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sp>
          <p:nvSpPr>
            <p:cNvPr id="57" name="TextBox 56"/>
            <p:cNvSpPr txBox="1"/>
            <p:nvPr/>
          </p:nvSpPr>
          <p:spPr>
            <a:xfrm>
              <a:off x="3760347" y="3743311"/>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pic>
        <p:nvPicPr>
          <p:cNvPr id="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31960" y="3042821"/>
            <a:ext cx="1609847" cy="35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p:cNvPicPr>
            <a:picLocks noChangeAspect="1"/>
          </p:cNvPicPr>
          <p:nvPr/>
        </p:nvPicPr>
        <p:blipFill>
          <a:blip r:embed="rId9"/>
          <a:stretch>
            <a:fillRect/>
          </a:stretch>
        </p:blipFill>
        <p:spPr>
          <a:xfrm>
            <a:off x="1926130" y="3238769"/>
            <a:ext cx="1637532" cy="308257"/>
          </a:xfrm>
          <a:prstGeom prst="rect">
            <a:avLst/>
          </a:prstGeom>
        </p:spPr>
      </p:pic>
      <p:grpSp>
        <p:nvGrpSpPr>
          <p:cNvPr id="58" name="Group 57"/>
          <p:cNvGrpSpPr/>
          <p:nvPr/>
        </p:nvGrpSpPr>
        <p:grpSpPr>
          <a:xfrm>
            <a:off x="5408609" y="1620528"/>
            <a:ext cx="6164676" cy="4525862"/>
            <a:chOff x="5408609" y="1620528"/>
            <a:chExt cx="6164676" cy="4525862"/>
          </a:xfrm>
        </p:grpSpPr>
        <p:pic>
          <p:nvPicPr>
            <p:cNvPr id="5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59">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pic>
          <p:nvPicPr>
            <p:cNvPr id="61"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16</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a:t>
            </a:r>
          </a:p>
        </p:txBody>
      </p:sp>
      <p:pic>
        <p:nvPicPr>
          <p:cNvPr id="68"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57012" y="5868699"/>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a:xfrm>
            <a:off x="567435" y="1244868"/>
            <a:ext cx="11342805" cy="5148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nvGrpSpPr>
          <p:cNvPr id="29" name="Group 28">
            <a:extLst>
              <a:ext uri="{FF2B5EF4-FFF2-40B4-BE49-F238E27FC236}">
                <a16:creationId xmlns:a16="http://schemas.microsoft.com/office/drawing/2014/main" id="{B5EAC2E6-1392-4263-8723-804CC6A0E1F2}"/>
              </a:ext>
            </a:extLst>
          </p:cNvPr>
          <p:cNvGrpSpPr/>
          <p:nvPr/>
        </p:nvGrpSpPr>
        <p:grpSpPr>
          <a:xfrm>
            <a:off x="2859560" y="3582710"/>
            <a:ext cx="5575905" cy="1557831"/>
            <a:chOff x="863385" y="4464386"/>
            <a:chExt cx="4309325" cy="1900442"/>
          </a:xfrm>
        </p:grpSpPr>
        <p:pic>
          <p:nvPicPr>
            <p:cNvPr id="30" name="Picture 29">
              <a:extLst>
                <a:ext uri="{FF2B5EF4-FFF2-40B4-BE49-F238E27FC236}">
                  <a16:creationId xmlns:a16="http://schemas.microsoft.com/office/drawing/2014/main" id="{5C521986-3BD7-4021-AD97-842F48DB2302}"/>
                </a:ext>
              </a:extLst>
            </p:cNvPr>
            <p:cNvPicPr/>
            <p:nvPr/>
          </p:nvPicPr>
          <p:blipFill rotWithShape="1">
            <a:blip r:embed="rId12"/>
            <a:srcRect l="4320" t="4084" r="3985" b="52344"/>
            <a:stretch/>
          </p:blipFill>
          <p:spPr>
            <a:xfrm>
              <a:off x="863385" y="4464386"/>
              <a:ext cx="4309325" cy="1900442"/>
            </a:xfrm>
            <a:prstGeom prst="rect">
              <a:avLst/>
            </a:prstGeom>
          </p:spPr>
        </p:pic>
        <p:sp>
          <p:nvSpPr>
            <p:cNvPr id="31" name="Oval 30">
              <a:extLst>
                <a:ext uri="{FF2B5EF4-FFF2-40B4-BE49-F238E27FC236}">
                  <a16:creationId xmlns:a16="http://schemas.microsoft.com/office/drawing/2014/main" id="{6C273922-6DE5-4F3A-8D01-9AEF96D5D150}"/>
                </a:ext>
              </a:extLst>
            </p:cNvPr>
            <p:cNvSpPr/>
            <p:nvPr/>
          </p:nvSpPr>
          <p:spPr>
            <a:xfrm rot="10800000">
              <a:off x="1182556" y="4600622"/>
              <a:ext cx="3631286" cy="14422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oup 31"/>
          <p:cNvGrpSpPr/>
          <p:nvPr/>
        </p:nvGrpSpPr>
        <p:grpSpPr>
          <a:xfrm>
            <a:off x="2826871" y="1427362"/>
            <a:ext cx="5605787" cy="1610306"/>
            <a:chOff x="2879807" y="1529499"/>
            <a:chExt cx="5605787" cy="1610306"/>
          </a:xfrm>
        </p:grpSpPr>
        <p:pic>
          <p:nvPicPr>
            <p:cNvPr id="34" name="Picture 33">
              <a:extLst>
                <a:ext uri="{FF2B5EF4-FFF2-40B4-BE49-F238E27FC236}">
                  <a16:creationId xmlns:a16="http://schemas.microsoft.com/office/drawing/2014/main" id="{FBFC73E4-9D00-438E-9DA0-C02FAEB96C14}"/>
                </a:ext>
              </a:extLst>
            </p:cNvPr>
            <p:cNvPicPr/>
            <p:nvPr/>
          </p:nvPicPr>
          <p:blipFill rotWithShape="1">
            <a:blip r:embed="rId12"/>
            <a:srcRect l="4264" t="57540" r="4990" b="-1"/>
            <a:stretch/>
          </p:blipFill>
          <p:spPr>
            <a:xfrm>
              <a:off x="2879807" y="1529499"/>
              <a:ext cx="5605787" cy="1610306"/>
            </a:xfrm>
            <a:prstGeom prst="rect">
              <a:avLst/>
            </a:prstGeom>
          </p:spPr>
        </p:pic>
        <p:sp>
          <p:nvSpPr>
            <p:cNvPr id="35" name="Oval 34">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6" name="Group 35">
            <a:extLst>
              <a:ext uri="{FF2B5EF4-FFF2-40B4-BE49-F238E27FC236}">
                <a16:creationId xmlns:a16="http://schemas.microsoft.com/office/drawing/2014/main" id="{73178F3B-A9A7-4FB9-B2D6-76C5072F7969}"/>
              </a:ext>
            </a:extLst>
          </p:cNvPr>
          <p:cNvGrpSpPr/>
          <p:nvPr/>
        </p:nvGrpSpPr>
        <p:grpSpPr>
          <a:xfrm>
            <a:off x="4373363" y="3642564"/>
            <a:ext cx="3015797" cy="531449"/>
            <a:chOff x="1984828" y="4612152"/>
            <a:chExt cx="2358560" cy="648329"/>
          </a:xfrm>
        </p:grpSpPr>
        <p:sp>
          <p:nvSpPr>
            <p:cNvPr id="37" name="TextBox 36">
              <a:extLst>
                <a:ext uri="{FF2B5EF4-FFF2-40B4-BE49-F238E27FC236}">
                  <a16:creationId xmlns:a16="http://schemas.microsoft.com/office/drawing/2014/main" id="{28A95616-3802-4F1D-A95B-07993C7952D7}"/>
                </a:ext>
              </a:extLst>
            </p:cNvPr>
            <p:cNvSpPr txBox="1"/>
            <p:nvPr/>
          </p:nvSpPr>
          <p:spPr>
            <a:xfrm>
              <a:off x="1984828" y="4699036"/>
              <a:ext cx="273050" cy="450558"/>
            </a:xfrm>
            <a:prstGeom prst="rect">
              <a:avLst/>
            </a:prstGeom>
            <a:noFill/>
          </p:spPr>
          <p:txBody>
            <a:bodyPr wrap="square" rtlCol="0">
              <a:spAutoFit/>
            </a:bodyPr>
            <a:lstStyle/>
            <a:p>
              <a:r>
                <a:rPr lang="en-US" b="1" dirty="0">
                  <a:solidFill>
                    <a:srgbClr val="289728"/>
                  </a:solidFill>
                  <a:latin typeface="Sitka Banner" panose="02000505000000020004" pitchFamily="2" charset="0"/>
                </a:rPr>
                <a:t>0</a:t>
              </a:r>
            </a:p>
          </p:txBody>
        </p:sp>
        <p:sp>
          <p:nvSpPr>
            <p:cNvPr id="38" name="TextBox 37">
              <a:extLst>
                <a:ext uri="{FF2B5EF4-FFF2-40B4-BE49-F238E27FC236}">
                  <a16:creationId xmlns:a16="http://schemas.microsoft.com/office/drawing/2014/main" id="{9D2D4F46-3D8E-411F-B6C4-ECC0C4C9CD2C}"/>
                </a:ext>
              </a:extLst>
            </p:cNvPr>
            <p:cNvSpPr txBox="1"/>
            <p:nvPr/>
          </p:nvSpPr>
          <p:spPr>
            <a:xfrm>
              <a:off x="4070338" y="4809923"/>
              <a:ext cx="273050" cy="450558"/>
            </a:xfrm>
            <a:prstGeom prst="rect">
              <a:avLst/>
            </a:prstGeom>
            <a:noFill/>
          </p:spPr>
          <p:txBody>
            <a:bodyPr wrap="square" rtlCol="0">
              <a:spAutoFit/>
            </a:bodyPr>
            <a:lstStyle/>
            <a:p>
              <a:r>
                <a:rPr lang="en-US" b="1" dirty="0">
                  <a:solidFill>
                    <a:srgbClr val="289728"/>
                  </a:solidFill>
                  <a:latin typeface="Sitka Banner" panose="02000505000000020004" pitchFamily="2" charset="0"/>
                </a:rPr>
                <a:t>1</a:t>
              </a:r>
            </a:p>
          </p:txBody>
        </p:sp>
        <p:sp>
          <p:nvSpPr>
            <p:cNvPr id="39" name="TextBox 38">
              <a:extLst>
                <a:ext uri="{FF2B5EF4-FFF2-40B4-BE49-F238E27FC236}">
                  <a16:creationId xmlns:a16="http://schemas.microsoft.com/office/drawing/2014/main" id="{2C680A04-DC4A-4E59-AC28-99C2B92342B9}"/>
                </a:ext>
              </a:extLst>
            </p:cNvPr>
            <p:cNvSpPr txBox="1"/>
            <p:nvPr/>
          </p:nvSpPr>
          <p:spPr>
            <a:xfrm>
              <a:off x="2951084" y="4612152"/>
              <a:ext cx="1059415" cy="525651"/>
            </a:xfrm>
            <a:prstGeom prst="rect">
              <a:avLst/>
            </a:prstGeom>
            <a:noFill/>
          </p:spPr>
          <p:txBody>
            <a:bodyPr wrap="square" rtlCol="0">
              <a:spAutoFit/>
            </a:bodyPr>
            <a:lstStyle/>
            <a:p>
              <a:r>
                <a:rPr lang="en-US" sz="1100" b="1" dirty="0">
                  <a:solidFill>
                    <a:srgbClr val="289728"/>
                  </a:solidFill>
                  <a:latin typeface="Sitka Banner" panose="02000505000000020004" pitchFamily="2" charset="0"/>
                </a:rPr>
                <a:t>DC offset (don’t matter)</a:t>
              </a:r>
            </a:p>
          </p:txBody>
        </p:sp>
      </p:grpSp>
      <p:sp>
        <p:nvSpPr>
          <p:cNvPr id="40" name="TextBox 39">
            <a:extLst>
              <a:ext uri="{FF2B5EF4-FFF2-40B4-BE49-F238E27FC236}">
                <a16:creationId xmlns:a16="http://schemas.microsoft.com/office/drawing/2014/main" id="{A81793B0-B070-4A2E-9852-2593B7B35732}"/>
              </a:ext>
            </a:extLst>
          </p:cNvPr>
          <p:cNvSpPr txBox="1"/>
          <p:nvPr/>
        </p:nvSpPr>
        <p:spPr>
          <a:xfrm>
            <a:off x="8549329" y="2639238"/>
            <a:ext cx="1612499" cy="750335"/>
          </a:xfrm>
          <a:prstGeom prst="rect">
            <a:avLst/>
          </a:prstGeom>
          <a:noFill/>
        </p:spPr>
        <p:txBody>
          <a:bodyPr wrap="square" rtlCol="0">
            <a:spAutoFit/>
          </a:bodyPr>
          <a:lstStyle/>
          <a:p>
            <a:r>
              <a:rPr lang="en-US" sz="1200" dirty="0">
                <a:solidFill>
                  <a:srgbClr val="0C8CAC"/>
                </a:solidFill>
                <a:latin typeface="Sitka Text" panose="02000505000000020004" pitchFamily="2" charset="0"/>
              </a:rPr>
              <a:t>Filtered out the high frequency noise</a:t>
            </a:r>
          </a:p>
        </p:txBody>
      </p:sp>
      <p:cxnSp>
        <p:nvCxnSpPr>
          <p:cNvPr id="41" name="Straight Arrow Connector 40">
            <a:extLst>
              <a:ext uri="{FF2B5EF4-FFF2-40B4-BE49-F238E27FC236}">
                <a16:creationId xmlns:a16="http://schemas.microsoft.com/office/drawing/2014/main" id="{B79002D5-C998-4751-89CF-064B3F78A800}"/>
              </a:ext>
            </a:extLst>
          </p:cNvPr>
          <p:cNvCxnSpPr>
            <a:cxnSpLocks/>
          </p:cNvCxnSpPr>
          <p:nvPr/>
        </p:nvCxnSpPr>
        <p:spPr>
          <a:xfrm>
            <a:off x="7858881" y="2667652"/>
            <a:ext cx="979842" cy="1178303"/>
          </a:xfrm>
          <a:prstGeom prst="straightConnector1">
            <a:avLst/>
          </a:prstGeom>
          <a:ln w="38100">
            <a:solidFill>
              <a:srgbClr val="0C8CA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73BA07-8269-4602-B72A-633FC5A69BF1}"/>
              </a:ext>
            </a:extLst>
          </p:cNvPr>
          <p:cNvCxnSpPr>
            <a:cxnSpLocks/>
          </p:cNvCxnSpPr>
          <p:nvPr/>
        </p:nvCxnSpPr>
        <p:spPr>
          <a:xfrm flipH="1">
            <a:off x="2238343" y="2958870"/>
            <a:ext cx="949502" cy="1178304"/>
          </a:xfrm>
          <a:prstGeom prst="straightConnector1">
            <a:avLst/>
          </a:prstGeom>
          <a:ln w="38100">
            <a:solidFill>
              <a:srgbClr val="0C8CA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E6C1E89-03C3-4965-85EA-F9CBDDB42D9A}"/>
              </a:ext>
            </a:extLst>
          </p:cNvPr>
          <p:cNvCxnSpPr>
            <a:cxnSpLocks/>
          </p:cNvCxnSpPr>
          <p:nvPr/>
        </p:nvCxnSpPr>
        <p:spPr>
          <a:xfrm flipH="1">
            <a:off x="8402666" y="1566809"/>
            <a:ext cx="29992" cy="3545763"/>
          </a:xfrm>
          <a:prstGeom prst="line">
            <a:avLst/>
          </a:prstGeom>
          <a:ln w="28575">
            <a:solidFill>
              <a:srgbClr val="0C8CAC"/>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Notched Right Arrow 43"/>
          <p:cNvSpPr/>
          <p:nvPr/>
        </p:nvSpPr>
        <p:spPr>
          <a:xfrm rot="5400000">
            <a:off x="5019569" y="2779960"/>
            <a:ext cx="1393069" cy="294968"/>
          </a:xfrm>
          <a:prstGeom prst="notchedRightArrow">
            <a:avLst>
              <a:gd name="adj1" fmla="val 50000"/>
              <a:gd name="adj2" fmla="val 644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45" name="Picture 4" descr="C:\Users\cheny\AppData\Local\Microsoft\Windows\Temporary Internet Files\Content.IE5\1K5SRB6G\490px-Magnifying_glass_icon.svg[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58579" y="5309419"/>
            <a:ext cx="1225525" cy="122552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6584104" y="5656991"/>
            <a:ext cx="3002348" cy="430887"/>
          </a:xfrm>
          <a:prstGeom prst="rect">
            <a:avLst/>
          </a:prstGeom>
          <a:noFill/>
        </p:spPr>
        <p:txBody>
          <a:bodyPr wrap="square" rtlCol="0">
            <a:spAutoFit/>
          </a:bodyPr>
          <a:lstStyle/>
          <a:p>
            <a:r>
              <a:rPr lang="en-US" sz="1100" dirty="0">
                <a:latin typeface="Sitka Banner"/>
              </a:rPr>
              <a:t>(for better understand, here I use frequency domain instead od time domain before)</a:t>
            </a:r>
          </a:p>
        </p:txBody>
      </p:sp>
      <p:grpSp>
        <p:nvGrpSpPr>
          <p:cNvPr id="47" name="Group 46">
            <a:extLst>
              <a:ext uri="{FF2B5EF4-FFF2-40B4-BE49-F238E27FC236}">
                <a16:creationId xmlns:a16="http://schemas.microsoft.com/office/drawing/2014/main" id="{56264649-A7D0-4851-BB3C-680090F1B2C2}"/>
              </a:ext>
            </a:extLst>
          </p:cNvPr>
          <p:cNvGrpSpPr/>
          <p:nvPr/>
        </p:nvGrpSpPr>
        <p:grpSpPr>
          <a:xfrm>
            <a:off x="3019907" y="1648266"/>
            <a:ext cx="5412751" cy="1598325"/>
            <a:chOff x="864225" y="1789329"/>
            <a:chExt cx="4418245" cy="1460410"/>
          </a:xfrm>
        </p:grpSpPr>
        <p:sp>
          <p:nvSpPr>
            <p:cNvPr id="48" name="Rectangle: Rounded Corners 1">
              <a:extLst>
                <a:ext uri="{FF2B5EF4-FFF2-40B4-BE49-F238E27FC236}">
                  <a16:creationId xmlns:a16="http://schemas.microsoft.com/office/drawing/2014/main" id="{D0D4DB80-DE31-4F64-ADE1-3CBEB63FB709}"/>
                </a:ext>
              </a:extLst>
            </p:cNvPr>
            <p:cNvSpPr/>
            <p:nvPr/>
          </p:nvSpPr>
          <p:spPr>
            <a:xfrm>
              <a:off x="864225" y="1789329"/>
              <a:ext cx="2128955" cy="1460409"/>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0070C0"/>
                  </a:solidFill>
                  <a:latin typeface="Verdana" panose="020B0604030504040204" pitchFamily="34" charset="0"/>
                  <a:ea typeface="Verdana" panose="020B0604030504040204" pitchFamily="34" charset="0"/>
                  <a:cs typeface="Verdana" panose="020B0604030504040204" pitchFamily="34" charset="0"/>
                </a:rPr>
                <a:t>noise</a:t>
              </a:r>
            </a:p>
          </p:txBody>
        </p:sp>
        <p:sp>
          <p:nvSpPr>
            <p:cNvPr id="49" name="Rectangle: Rounded Corners 22">
              <a:extLst>
                <a:ext uri="{FF2B5EF4-FFF2-40B4-BE49-F238E27FC236}">
                  <a16:creationId xmlns:a16="http://schemas.microsoft.com/office/drawing/2014/main" id="{D220B4CD-E2D3-4698-8CEB-949EF7D2A130}"/>
                </a:ext>
              </a:extLst>
            </p:cNvPr>
            <p:cNvSpPr/>
            <p:nvPr/>
          </p:nvSpPr>
          <p:spPr>
            <a:xfrm>
              <a:off x="3250775" y="1789329"/>
              <a:ext cx="2031695" cy="1460410"/>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0070C0"/>
                  </a:solidFill>
                  <a:latin typeface="Verdana" panose="020B0604030504040204" pitchFamily="34" charset="0"/>
                  <a:ea typeface="Verdana" panose="020B0604030504040204" pitchFamily="34" charset="0"/>
                  <a:cs typeface="Verdana" panose="020B0604030504040204" pitchFamily="34" charset="0"/>
                </a:rPr>
                <a:t>noise</a:t>
              </a:r>
            </a:p>
          </p:txBody>
        </p:sp>
      </p:grpSp>
      <p:sp>
        <p:nvSpPr>
          <p:cNvPr id="6" name="Rectangle 5"/>
          <p:cNvSpPr/>
          <p:nvPr/>
        </p:nvSpPr>
        <p:spPr>
          <a:xfrm>
            <a:off x="4213679" y="3804678"/>
            <a:ext cx="205365" cy="438616"/>
          </a:xfrm>
          <a:prstGeom prst="rect">
            <a:avLst/>
          </a:prstGeom>
          <a:noFill/>
          <a:ln>
            <a:solidFill>
              <a:srgbClr val="289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2" name="Rectangle 61"/>
          <p:cNvSpPr/>
          <p:nvPr/>
        </p:nvSpPr>
        <p:spPr>
          <a:xfrm>
            <a:off x="5513889" y="3796115"/>
            <a:ext cx="205365" cy="438616"/>
          </a:xfrm>
          <a:prstGeom prst="rect">
            <a:avLst/>
          </a:prstGeom>
          <a:noFill/>
          <a:ln>
            <a:solidFill>
              <a:srgbClr val="289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3" name="Rectangle 62"/>
          <p:cNvSpPr/>
          <p:nvPr/>
        </p:nvSpPr>
        <p:spPr>
          <a:xfrm>
            <a:off x="6860825" y="3804681"/>
            <a:ext cx="205365" cy="438616"/>
          </a:xfrm>
          <a:prstGeom prst="rect">
            <a:avLst/>
          </a:prstGeom>
          <a:noFill/>
          <a:ln>
            <a:solidFill>
              <a:srgbClr val="289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4" name="TextBox 63"/>
          <p:cNvSpPr txBox="1"/>
          <p:nvPr/>
        </p:nvSpPr>
        <p:spPr>
          <a:xfrm>
            <a:off x="5708199" y="2911994"/>
            <a:ext cx="1683584" cy="307777"/>
          </a:xfrm>
          <a:prstGeom prst="rect">
            <a:avLst/>
          </a:prstGeom>
          <a:noFill/>
        </p:spPr>
        <p:txBody>
          <a:bodyPr wrap="square" rtlCol="0">
            <a:spAutoFit/>
          </a:bodyPr>
          <a:lstStyle/>
          <a:p>
            <a:r>
              <a:rPr lang="en-US" sz="1400" dirty="0">
                <a:solidFill>
                  <a:srgbClr val="FF0000"/>
                </a:solidFill>
                <a:latin typeface="Sitka Banner"/>
              </a:rPr>
              <a:t>Down-sampling: /200</a:t>
            </a:r>
          </a:p>
        </p:txBody>
      </p:sp>
      <p:sp>
        <p:nvSpPr>
          <p:cNvPr id="65" name="TextBox 64"/>
          <p:cNvSpPr txBox="1"/>
          <p:nvPr/>
        </p:nvSpPr>
        <p:spPr>
          <a:xfrm>
            <a:off x="3563662" y="1175351"/>
            <a:ext cx="3950286" cy="307777"/>
          </a:xfrm>
          <a:prstGeom prst="rect">
            <a:avLst/>
          </a:prstGeom>
          <a:noFill/>
        </p:spPr>
        <p:txBody>
          <a:bodyPr wrap="square" rtlCol="0">
            <a:spAutoFit/>
          </a:bodyPr>
          <a:lstStyle/>
          <a:p>
            <a:r>
              <a:rPr lang="en-US" sz="1400" b="1" dirty="0"/>
              <a:t>Received Signal in Frequency Domain</a:t>
            </a:r>
          </a:p>
        </p:txBody>
      </p:sp>
      <p:cxnSp>
        <p:nvCxnSpPr>
          <p:cNvPr id="66" name="Straight Connector 65">
            <a:extLst/>
          </p:cNvPr>
          <p:cNvCxnSpPr>
            <a:cxnSpLocks/>
          </p:cNvCxnSpPr>
          <p:nvPr/>
        </p:nvCxnSpPr>
        <p:spPr>
          <a:xfrm flipH="1">
            <a:off x="2889510" y="1586401"/>
            <a:ext cx="29992" cy="3545763"/>
          </a:xfrm>
          <a:prstGeom prst="line">
            <a:avLst/>
          </a:prstGeom>
          <a:ln w="28575">
            <a:solidFill>
              <a:srgbClr val="0C8CAC"/>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650709" y="3316202"/>
            <a:ext cx="4208171" cy="307777"/>
          </a:xfrm>
          <a:prstGeom prst="rect">
            <a:avLst/>
          </a:prstGeom>
          <a:noFill/>
        </p:spPr>
        <p:txBody>
          <a:bodyPr wrap="square" rtlCol="0">
            <a:spAutoFit/>
          </a:bodyPr>
          <a:lstStyle/>
          <a:p>
            <a:r>
              <a:rPr lang="en-US" sz="1400" b="1" dirty="0"/>
              <a:t>Low passed signal in Frequency Domain</a:t>
            </a:r>
          </a:p>
        </p:txBody>
      </p:sp>
      <p:sp>
        <p:nvSpPr>
          <p:cNvPr id="70" name="Title 1">
            <a:extLst>
              <a:ext uri="{FF2B5EF4-FFF2-40B4-BE49-F238E27FC236}">
                <a16:creationId xmlns:a16="http://schemas.microsoft.com/office/drawing/2014/main" id="{F3EA19A7-02DE-4280-B062-D62820561311}"/>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Tree>
    <p:extLst>
      <p:ext uri="{BB962C8B-B14F-4D97-AF65-F5344CB8AC3E}">
        <p14:creationId xmlns:p14="http://schemas.microsoft.com/office/powerpoint/2010/main" val="4173445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9"/>
                                        </p:tgtEl>
                                      </p:cBhvr>
                                      <p:by x="20000" y="20000"/>
                                    </p:animScale>
                                  </p:childTnLst>
                                </p:cTn>
                              </p:par>
                              <p:par>
                                <p:cTn id="7" presetID="50" presetClass="path" presetSubtype="0" accel="50000" decel="50000" fill="hold" nodeType="withEffect">
                                  <p:stCondLst>
                                    <p:cond delay="0"/>
                                  </p:stCondLst>
                                  <p:childTnLst>
                                    <p:animMotion origin="layout" path="M -4.60817E-7 3.7037E-7 L 0.21179 3.7037E-7 C 0.30682 3.7037E-7 0.42385 -0.04722 0.42385 -0.08542 L 0.42385 -0.17037 " pathEditMode="relative" rAng="0" ptsTypes="AAAA">
                                      <p:cBhvr>
                                        <p:cTn id="8" dur="2000" fill="hold"/>
                                        <p:tgtEl>
                                          <p:spTgt spid="29"/>
                                        </p:tgtEl>
                                        <p:attrNameLst>
                                          <p:attrName>ppt_x</p:attrName>
                                          <p:attrName>ppt_y</p:attrName>
                                        </p:attrNameLst>
                                      </p:cBhvr>
                                      <p:rCtr x="21192" y="-8519"/>
                                    </p:animMotion>
                                  </p:childTnLst>
                                </p:cTn>
                              </p:par>
                              <p:par>
                                <p:cTn id="9" presetID="6" presetClass="emph" presetSubtype="0" fill="hold" nodeType="withEffect">
                                  <p:stCondLst>
                                    <p:cond delay="0"/>
                                  </p:stCondLst>
                                  <p:childTnLst>
                                    <p:animScale>
                                      <p:cBhvr>
                                        <p:cTn id="10" dur="2000" fill="hold"/>
                                        <p:tgtEl>
                                          <p:spTgt spid="32"/>
                                        </p:tgtEl>
                                      </p:cBhvr>
                                      <p:by x="18000" y="18000"/>
                                    </p:animScale>
                                  </p:childTnLst>
                                </p:cTn>
                              </p:par>
                              <p:par>
                                <p:cTn id="11" presetID="50" presetClass="path" presetSubtype="0" accel="50000" decel="50000" fill="hold" nodeType="withEffect">
                                  <p:stCondLst>
                                    <p:cond delay="0"/>
                                  </p:stCondLst>
                                  <p:childTnLst>
                                    <p:animMotion origin="layout" path="M 1.45795E-6 -2.96296E-6 L 0.05155 -2.96296E-6 C 0.07459 -2.96296E-6 0.1031 0.02292 0.1031 0.04167 L 0.1031 0.08426 " pathEditMode="relative" rAng="0" ptsTypes="AAAA">
                                      <p:cBhvr>
                                        <p:cTn id="12" dur="2000" fill="hold"/>
                                        <p:tgtEl>
                                          <p:spTgt spid="32"/>
                                        </p:tgtEl>
                                        <p:attrNameLst>
                                          <p:attrName>ppt_x</p:attrName>
                                          <p:attrName>ppt_y</p:attrName>
                                        </p:attrNameLst>
                                      </p:cBhvr>
                                      <p:rCtr x="5155" y="4213"/>
                                    </p:animMotion>
                                  </p:childTnLst>
                                </p:cTn>
                              </p:par>
                              <p:par>
                                <p:cTn id="13" presetID="1" presetClass="exit"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0" grpId="0"/>
      <p:bldP spid="44" grpId="0" animBg="1"/>
      <p:bldP spid="46" grpId="0"/>
      <p:bldP spid="6" grpId="0" animBg="1"/>
      <p:bldP spid="62" grpId="0" animBg="1"/>
      <p:bldP spid="63" grpId="0" animBg="1"/>
      <p:bldP spid="64" grpId="0"/>
      <p:bldP spid="65"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17</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 (RX)</a:t>
            </a:r>
          </a:p>
        </p:txBody>
      </p:sp>
      <p:grpSp>
        <p:nvGrpSpPr>
          <p:cNvPr id="7" name="Group 6">
            <a:extLst>
              <a:ext uri="{FF2B5EF4-FFF2-40B4-BE49-F238E27FC236}">
                <a16:creationId xmlns:a16="http://schemas.microsoft.com/office/drawing/2014/main" id="{EAF72A34-F238-48D8-A8EC-6C6904BCECAA}"/>
              </a:ext>
            </a:extLst>
          </p:cNvPr>
          <p:cNvGrpSpPr/>
          <p:nvPr/>
        </p:nvGrpSpPr>
        <p:grpSpPr>
          <a:xfrm>
            <a:off x="5408609" y="1620528"/>
            <a:ext cx="6489512" cy="4525862"/>
            <a:chOff x="5408609" y="1620528"/>
            <a:chExt cx="6489512" cy="4525862"/>
          </a:xfrm>
        </p:grpSpPr>
        <p:grpSp>
          <p:nvGrpSpPr>
            <p:cNvPr id="2" name="Group 1">
              <a:extLst>
                <a:ext uri="{FF2B5EF4-FFF2-40B4-BE49-F238E27FC236}">
                  <a16:creationId xmlns:a16="http://schemas.microsoft.com/office/drawing/2014/main" id="{5EE7020C-5B61-4699-8C96-45C0C19C8286}"/>
                </a:ext>
              </a:extLst>
            </p:cNvPr>
            <p:cNvGrpSpPr/>
            <p:nvPr/>
          </p:nvGrpSpPr>
          <p:grpSpPr>
            <a:xfrm>
              <a:off x="5408609" y="1620528"/>
              <a:ext cx="6489512" cy="4525862"/>
              <a:chOff x="5408609" y="1620528"/>
              <a:chExt cx="6489512" cy="4525862"/>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4">
                <a:extLst>
                  <a:ext uri="{FF2B5EF4-FFF2-40B4-BE49-F238E27FC236}">
                    <a16:creationId xmlns:a16="http://schemas.microsoft.com/office/drawing/2014/main" id="{6A837BBE-4589-4FC5-A8D6-C5AEA08DBD7A}"/>
                  </a:ext>
                </a:extLst>
              </p:cNvPr>
              <p:cNvPicPr>
                <a:picLocks noChangeAspect="1"/>
              </p:cNvPicPr>
              <p:nvPr/>
            </p:nvPicPr>
            <p:blipFill>
              <a:blip r:embed="rId4"/>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29" name="Group 28">
                <a:extLst>
                  <a:ext uri="{FF2B5EF4-FFF2-40B4-BE49-F238E27FC236}">
                    <a16:creationId xmlns:a16="http://schemas.microsoft.com/office/drawing/2014/main" id="{B5EAC2E6-1392-4263-8723-804CC6A0E1F2}"/>
                  </a:ext>
                </a:extLst>
              </p:cNvPr>
              <p:cNvGrpSpPr/>
              <p:nvPr/>
            </p:nvGrpSpPr>
            <p:grpSpPr>
              <a:xfrm>
                <a:off x="10180674" y="2876107"/>
                <a:ext cx="1717447" cy="575015"/>
                <a:chOff x="399274" y="3580250"/>
                <a:chExt cx="6778406" cy="2870694"/>
              </a:xfrm>
            </p:grpSpPr>
            <p:pic>
              <p:nvPicPr>
                <p:cNvPr id="30" name="Picture 29">
                  <a:extLst>
                    <a:ext uri="{FF2B5EF4-FFF2-40B4-BE49-F238E27FC236}">
                      <a16:creationId xmlns:a16="http://schemas.microsoft.com/office/drawing/2014/main" id="{5C521986-3BD7-4021-AD97-842F48DB2302}"/>
                    </a:ext>
                  </a:extLst>
                </p:cNvPr>
                <p:cNvPicPr/>
                <p:nvPr/>
              </p:nvPicPr>
              <p:blipFill rotWithShape="1">
                <a:blip r:embed="rId5"/>
                <a:srcRect l="5107" t="5325" r="4519" b="58598"/>
                <a:stretch/>
              </p:blipFill>
              <p:spPr>
                <a:xfrm>
                  <a:off x="399274" y="3580250"/>
                  <a:ext cx="6778406" cy="2870694"/>
                </a:xfrm>
                <a:prstGeom prst="rect">
                  <a:avLst/>
                </a:prstGeom>
              </p:spPr>
            </p:pic>
            <p:sp>
              <p:nvSpPr>
                <p:cNvPr id="31" name="Oval 30">
                  <a:extLst>
                    <a:ext uri="{FF2B5EF4-FFF2-40B4-BE49-F238E27FC236}">
                      <a16:creationId xmlns:a16="http://schemas.microsoft.com/office/drawing/2014/main" id="{6C273922-6DE5-4F3A-8D01-9AEF96D5D150}"/>
                    </a:ext>
                  </a:extLst>
                </p:cNvPr>
                <p:cNvSpPr/>
                <p:nvPr/>
              </p:nvSpPr>
              <p:spPr>
                <a:xfrm rot="10800000">
                  <a:off x="1697875" y="3853748"/>
                  <a:ext cx="4030421" cy="1442204"/>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42" name="TextBox 41"/>
              <p:cNvSpPr txBox="1"/>
              <p:nvPr/>
            </p:nvSpPr>
            <p:spPr>
              <a:xfrm>
                <a:off x="10208790" y="2271635"/>
                <a:ext cx="1284074" cy="577081"/>
              </a:xfrm>
              <a:prstGeom prst="rect">
                <a:avLst/>
              </a:prstGeom>
              <a:noFill/>
            </p:spPr>
            <p:txBody>
              <a:bodyPr wrap="square" rtlCol="0">
                <a:spAutoFit/>
              </a:bodyPr>
              <a:lstStyle/>
              <a:p>
                <a:r>
                  <a:rPr lang="en-US" sz="1050" b="1" dirty="0">
                    <a:solidFill>
                      <a:srgbClr val="FF0000"/>
                    </a:solidFill>
                    <a:latin typeface="Sitka Banner"/>
                  </a:rPr>
                  <a:t>Noise Filter:</a:t>
                </a:r>
              </a:p>
              <a:p>
                <a:r>
                  <a:rPr lang="en-US" sz="1050" b="1" dirty="0">
                    <a:solidFill>
                      <a:srgbClr val="FF0000"/>
                    </a:solidFill>
                    <a:latin typeface="Sitka Banner"/>
                  </a:rPr>
                  <a:t>Down-sampling:</a:t>
                </a:r>
              </a:p>
              <a:p>
                <a:r>
                  <a:rPr lang="en-US" sz="1050" b="1" dirty="0">
                    <a:solidFill>
                      <a:srgbClr val="FF0000"/>
                    </a:solidFill>
                    <a:latin typeface="Sitka Banner"/>
                  </a:rPr>
                  <a:t>/100</a:t>
                </a:r>
              </a:p>
            </p:txBody>
          </p:sp>
          <p:pic>
            <p:nvPicPr>
              <p:cNvPr id="43"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grpSp>
          <p:nvGrpSpPr>
            <p:cNvPr id="26" name="Group 25"/>
            <p:cNvGrpSpPr/>
            <p:nvPr/>
          </p:nvGrpSpPr>
          <p:grpSpPr>
            <a:xfrm>
              <a:off x="6129670" y="2730784"/>
              <a:ext cx="1326600" cy="527804"/>
              <a:chOff x="2934811" y="1598253"/>
              <a:chExt cx="5541458" cy="1541552"/>
            </a:xfrm>
          </p:grpSpPr>
          <p:pic>
            <p:nvPicPr>
              <p:cNvPr id="27" name="Picture 26">
                <a:extLst>
                  <a:ext uri="{FF2B5EF4-FFF2-40B4-BE49-F238E27FC236}">
                    <a16:creationId xmlns:a16="http://schemas.microsoft.com/office/drawing/2014/main" id="{FBFC73E4-9D00-438E-9DA0-C02FAEB96C14}"/>
                  </a:ext>
                </a:extLst>
              </p:cNvPr>
              <p:cNvPicPr/>
              <p:nvPr/>
            </p:nvPicPr>
            <p:blipFill rotWithShape="1">
              <a:blip r:embed="rId5"/>
              <a:srcRect l="5154" t="59352" r="5141"/>
              <a:stretch/>
            </p:blipFill>
            <p:spPr>
              <a:xfrm>
                <a:off x="2934811" y="1598253"/>
                <a:ext cx="5541458" cy="1541552"/>
              </a:xfrm>
              <a:prstGeom prst="rect">
                <a:avLst/>
              </a:prstGeom>
            </p:spPr>
          </p:pic>
          <p:sp>
            <p:nvSpPr>
              <p:cNvPr id="28" name="Oval 27">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46" name="Title 1">
            <a:extLst>
              <a:ext uri="{FF2B5EF4-FFF2-40B4-BE49-F238E27FC236}">
                <a16:creationId xmlns:a16="http://schemas.microsoft.com/office/drawing/2014/main" id="{7596E807-12FA-44E4-8D47-ACD6F35A29E1}"/>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grpSp>
        <p:nvGrpSpPr>
          <p:cNvPr id="60" name="Group 59">
            <a:extLst>
              <a:ext uri="{FF2B5EF4-FFF2-40B4-BE49-F238E27FC236}">
                <a16:creationId xmlns:a16="http://schemas.microsoft.com/office/drawing/2014/main" id="{0A9947BB-0A88-4BC8-83CA-FAA5465CCA21}"/>
              </a:ext>
            </a:extLst>
          </p:cNvPr>
          <p:cNvGrpSpPr/>
          <p:nvPr/>
        </p:nvGrpSpPr>
        <p:grpSpPr>
          <a:xfrm>
            <a:off x="234384" y="1788600"/>
            <a:ext cx="5470293" cy="4060699"/>
            <a:chOff x="234384" y="1788600"/>
            <a:chExt cx="5470293" cy="4060699"/>
          </a:xfrm>
        </p:grpSpPr>
        <p:grpSp>
          <p:nvGrpSpPr>
            <p:cNvPr id="61" name="Group 60">
              <a:extLst>
                <a:ext uri="{FF2B5EF4-FFF2-40B4-BE49-F238E27FC236}">
                  <a16:creationId xmlns:a16="http://schemas.microsoft.com/office/drawing/2014/main" id="{9EDEB268-DAEA-4BA7-ABAB-15D9B177407A}"/>
                </a:ext>
              </a:extLst>
            </p:cNvPr>
            <p:cNvGrpSpPr/>
            <p:nvPr/>
          </p:nvGrpSpPr>
          <p:grpSpPr>
            <a:xfrm>
              <a:off x="488713" y="1788600"/>
              <a:ext cx="5215964" cy="4060699"/>
              <a:chOff x="488713" y="1788600"/>
              <a:chExt cx="5215964" cy="4060699"/>
            </a:xfrm>
          </p:grpSpPr>
          <p:grpSp>
            <p:nvGrpSpPr>
              <p:cNvPr id="63" name="Group 62">
                <a:extLst>
                  <a:ext uri="{FF2B5EF4-FFF2-40B4-BE49-F238E27FC236}">
                    <a16:creationId xmlns:a16="http://schemas.microsoft.com/office/drawing/2014/main" id="{3F994EF5-3CE4-47CD-9B7A-9DEEC3AF0623}"/>
                  </a:ext>
                </a:extLst>
              </p:cNvPr>
              <p:cNvGrpSpPr/>
              <p:nvPr/>
            </p:nvGrpSpPr>
            <p:grpSpPr>
              <a:xfrm>
                <a:off x="488713" y="1788600"/>
                <a:ext cx="5215964" cy="4060699"/>
                <a:chOff x="488713" y="1788600"/>
                <a:chExt cx="5215964" cy="4060699"/>
              </a:xfrm>
            </p:grpSpPr>
            <p:grpSp>
              <p:nvGrpSpPr>
                <p:cNvPr id="65" name="Group 64">
                  <a:extLst>
                    <a:ext uri="{FF2B5EF4-FFF2-40B4-BE49-F238E27FC236}">
                      <a16:creationId xmlns:a16="http://schemas.microsoft.com/office/drawing/2014/main" id="{8DD399F5-8550-4171-B811-149FC751FF47}"/>
                    </a:ext>
                  </a:extLst>
                </p:cNvPr>
                <p:cNvGrpSpPr/>
                <p:nvPr/>
              </p:nvGrpSpPr>
              <p:grpSpPr>
                <a:xfrm>
                  <a:off x="488713" y="1788600"/>
                  <a:ext cx="5215964" cy="4060699"/>
                  <a:chOff x="488713" y="1788600"/>
                  <a:chExt cx="5215964" cy="4060699"/>
                </a:xfrm>
              </p:grpSpPr>
              <p:pic>
                <p:nvPicPr>
                  <p:cNvPr id="67" name="Picture 2">
                    <a:extLst>
                      <a:ext uri="{FF2B5EF4-FFF2-40B4-BE49-F238E27FC236}">
                        <a16:creationId xmlns:a16="http://schemas.microsoft.com/office/drawing/2014/main" id="{AA63740F-3B22-4007-9FD9-AF29F09C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7">
                    <a:extLst>
                      <a:ext uri="{FF2B5EF4-FFF2-40B4-BE49-F238E27FC236}">
                        <a16:creationId xmlns:a16="http://schemas.microsoft.com/office/drawing/2014/main" id="{281094B9-6485-463C-874B-FF5C4035BB9E}"/>
                      </a:ext>
                    </a:extLst>
                  </p:cNvPr>
                  <p:cNvPicPr>
                    <a:picLocks noChangeAspect="1"/>
                  </p:cNvPicPr>
                  <p:nvPr/>
                </p:nvPicPr>
                <p:blipFill>
                  <a:blip r:embed="rId9"/>
                  <a:stretch>
                    <a:fillRect/>
                  </a:stretch>
                </p:blipFill>
                <p:spPr>
                  <a:xfrm>
                    <a:off x="1846497" y="3219771"/>
                    <a:ext cx="1469391" cy="272647"/>
                  </a:xfrm>
                  <a:prstGeom prst="rect">
                    <a:avLst/>
                  </a:prstGeom>
                </p:spPr>
              </p:pic>
              <p:pic>
                <p:nvPicPr>
                  <p:cNvPr id="69" name="Picture 2">
                    <a:extLst>
                      <a:ext uri="{FF2B5EF4-FFF2-40B4-BE49-F238E27FC236}">
                        <a16:creationId xmlns:a16="http://schemas.microsoft.com/office/drawing/2014/main" id="{35C2EC92-1E3F-4BA2-8D86-40B4BAFF698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6" name="TextBox 65">
                  <a:extLst>
                    <a:ext uri="{FF2B5EF4-FFF2-40B4-BE49-F238E27FC236}">
                      <a16:creationId xmlns:a16="http://schemas.microsoft.com/office/drawing/2014/main" id="{F2E7DCB5-A06F-455B-9F49-15FDBED7A319}"/>
                    </a:ext>
                  </a:extLst>
                </p:cNvPr>
                <p:cNvSpPr txBox="1"/>
                <p:nvPr/>
              </p:nvSpPr>
              <p:spPr>
                <a:xfrm>
                  <a:off x="3453580" y="3620393"/>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64" name="TextBox 63">
                <a:extLst>
                  <a:ext uri="{FF2B5EF4-FFF2-40B4-BE49-F238E27FC236}">
                    <a16:creationId xmlns:a16="http://schemas.microsoft.com/office/drawing/2014/main" id="{0901C121-8EB6-4253-A7D5-1E31EC5FAACE}"/>
                  </a:ext>
                </a:extLst>
              </p:cNvPr>
              <p:cNvSpPr txBox="1"/>
              <p:nvPr/>
            </p:nvSpPr>
            <p:spPr>
              <a:xfrm>
                <a:off x="1554919" y="3590868"/>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grpSp>
        <p:pic>
          <p:nvPicPr>
            <p:cNvPr id="62" name="Picture 61">
              <a:extLst>
                <a:ext uri="{FF2B5EF4-FFF2-40B4-BE49-F238E27FC236}">
                  <a16:creationId xmlns:a16="http://schemas.microsoft.com/office/drawing/2014/main" id="{C7AF07EB-E81B-4A7E-B6B1-569CCCE876DB}"/>
                </a:ext>
              </a:extLst>
            </p:cNvPr>
            <p:cNvPicPr/>
            <p:nvPr/>
          </p:nvPicPr>
          <p:blipFill rotWithShape="1">
            <a:blip r:embed="rId11"/>
            <a:srcRect l="5696" t="4264" r="9463" b="61253"/>
            <a:stretch/>
          </p:blipFill>
          <p:spPr>
            <a:xfrm>
              <a:off x="234384" y="4529940"/>
              <a:ext cx="1259682" cy="296467"/>
            </a:xfrm>
            <a:prstGeom prst="rect">
              <a:avLst/>
            </a:prstGeom>
          </p:spPr>
        </p:pic>
      </p:grpSp>
      <p:pic>
        <p:nvPicPr>
          <p:cNvPr id="70" name="Picture 69">
            <a:extLst>
              <a:ext uri="{FF2B5EF4-FFF2-40B4-BE49-F238E27FC236}">
                <a16:creationId xmlns:a16="http://schemas.microsoft.com/office/drawing/2014/main" id="{6C97BDAD-1475-4CE3-80D8-8F63D4A6F2A2}"/>
              </a:ext>
            </a:extLst>
          </p:cNvPr>
          <p:cNvPicPr>
            <a:picLocks noChangeAspect="1"/>
          </p:cNvPicPr>
          <p:nvPr/>
        </p:nvPicPr>
        <p:blipFill>
          <a:blip r:embed="rId4"/>
          <a:stretch>
            <a:fillRect/>
          </a:stretch>
        </p:blipFill>
        <p:spPr>
          <a:xfrm>
            <a:off x="3028713" y="5239479"/>
            <a:ext cx="948957" cy="535912"/>
          </a:xfrm>
          <a:prstGeom prst="rect">
            <a:avLst/>
          </a:prstGeom>
          <a:scene3d>
            <a:camera prst="orthographicFront">
              <a:rot lat="0" lon="1080000" rev="0"/>
            </a:camera>
            <a:lightRig rig="threePt" dir="t"/>
          </a:scene3d>
        </p:spPr>
      </p:pic>
      <p:pic>
        <p:nvPicPr>
          <p:cNvPr id="71" name="Graphic 7" descr="Wi-Fi">
            <a:extLst>
              <a:ext uri="{FF2B5EF4-FFF2-40B4-BE49-F238E27FC236}">
                <a16:creationId xmlns:a16="http://schemas.microsoft.com/office/drawing/2014/main" id="{219AD2DE-6358-46D4-ADFD-32E742F92639}"/>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3719156" y="4618374"/>
            <a:ext cx="1275713" cy="1139914"/>
          </a:xfrm>
          <a:prstGeom prst="rect">
            <a:avLst/>
          </a:prstGeom>
        </p:spPr>
      </p:pic>
      <p:pic>
        <p:nvPicPr>
          <p:cNvPr id="72" name="Picture 3">
            <a:extLst>
              <a:ext uri="{FF2B5EF4-FFF2-40B4-BE49-F238E27FC236}">
                <a16:creationId xmlns:a16="http://schemas.microsoft.com/office/drawing/2014/main" id="{A1CBE5D6-24A7-4014-BAB2-FC36024A3AF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15637" y="5498956"/>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4641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18</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 (RX)</a:t>
            </a:r>
          </a:p>
        </p:txBody>
      </p:sp>
      <p:grpSp>
        <p:nvGrpSpPr>
          <p:cNvPr id="7" name="Group 6">
            <a:extLst>
              <a:ext uri="{FF2B5EF4-FFF2-40B4-BE49-F238E27FC236}">
                <a16:creationId xmlns:a16="http://schemas.microsoft.com/office/drawing/2014/main" id="{EAF72A34-F238-48D8-A8EC-6C6904BCECAA}"/>
              </a:ext>
            </a:extLst>
          </p:cNvPr>
          <p:cNvGrpSpPr/>
          <p:nvPr/>
        </p:nvGrpSpPr>
        <p:grpSpPr>
          <a:xfrm>
            <a:off x="5408609" y="1620528"/>
            <a:ext cx="6489512" cy="4525862"/>
            <a:chOff x="5408609" y="1620528"/>
            <a:chExt cx="6489512" cy="4525862"/>
          </a:xfrm>
        </p:grpSpPr>
        <p:grpSp>
          <p:nvGrpSpPr>
            <p:cNvPr id="2" name="Group 1">
              <a:extLst>
                <a:ext uri="{FF2B5EF4-FFF2-40B4-BE49-F238E27FC236}">
                  <a16:creationId xmlns:a16="http://schemas.microsoft.com/office/drawing/2014/main" id="{5EE7020C-5B61-4699-8C96-45C0C19C8286}"/>
                </a:ext>
              </a:extLst>
            </p:cNvPr>
            <p:cNvGrpSpPr/>
            <p:nvPr/>
          </p:nvGrpSpPr>
          <p:grpSpPr>
            <a:xfrm>
              <a:off x="5408609" y="1620528"/>
              <a:ext cx="6489512" cy="4525862"/>
              <a:chOff x="5408609" y="1620528"/>
              <a:chExt cx="6489512" cy="4525862"/>
            </a:xfrm>
          </p:grpSpPr>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4">
                <a:extLst>
                  <a:ext uri="{FF2B5EF4-FFF2-40B4-BE49-F238E27FC236}">
                    <a16:creationId xmlns:a16="http://schemas.microsoft.com/office/drawing/2014/main" id="{6A837BBE-4589-4FC5-A8D6-C5AEA08DBD7A}"/>
                  </a:ext>
                </a:extLst>
              </p:cNvPr>
              <p:cNvPicPr>
                <a:picLocks noChangeAspect="1"/>
              </p:cNvPicPr>
              <p:nvPr/>
            </p:nvPicPr>
            <p:blipFill>
              <a:blip r:embed="rId4"/>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29" name="Group 28">
                <a:extLst>
                  <a:ext uri="{FF2B5EF4-FFF2-40B4-BE49-F238E27FC236}">
                    <a16:creationId xmlns:a16="http://schemas.microsoft.com/office/drawing/2014/main" id="{B5EAC2E6-1392-4263-8723-804CC6A0E1F2}"/>
                  </a:ext>
                </a:extLst>
              </p:cNvPr>
              <p:cNvGrpSpPr/>
              <p:nvPr/>
            </p:nvGrpSpPr>
            <p:grpSpPr>
              <a:xfrm>
                <a:off x="10180674" y="2876107"/>
                <a:ext cx="1717447" cy="575015"/>
                <a:chOff x="399274" y="3580250"/>
                <a:chExt cx="6778406" cy="2870694"/>
              </a:xfrm>
            </p:grpSpPr>
            <p:pic>
              <p:nvPicPr>
                <p:cNvPr id="30" name="Picture 29">
                  <a:extLst>
                    <a:ext uri="{FF2B5EF4-FFF2-40B4-BE49-F238E27FC236}">
                      <a16:creationId xmlns:a16="http://schemas.microsoft.com/office/drawing/2014/main" id="{5C521986-3BD7-4021-AD97-842F48DB2302}"/>
                    </a:ext>
                  </a:extLst>
                </p:cNvPr>
                <p:cNvPicPr/>
                <p:nvPr/>
              </p:nvPicPr>
              <p:blipFill rotWithShape="1">
                <a:blip r:embed="rId5"/>
                <a:srcRect l="5107" t="5325" r="4519" b="58598"/>
                <a:stretch/>
              </p:blipFill>
              <p:spPr>
                <a:xfrm>
                  <a:off x="399274" y="3580250"/>
                  <a:ext cx="6778406" cy="2870694"/>
                </a:xfrm>
                <a:prstGeom prst="rect">
                  <a:avLst/>
                </a:prstGeom>
              </p:spPr>
            </p:pic>
            <p:sp>
              <p:nvSpPr>
                <p:cNvPr id="31" name="Oval 30">
                  <a:extLst>
                    <a:ext uri="{FF2B5EF4-FFF2-40B4-BE49-F238E27FC236}">
                      <a16:creationId xmlns:a16="http://schemas.microsoft.com/office/drawing/2014/main" id="{6C273922-6DE5-4F3A-8D01-9AEF96D5D150}"/>
                    </a:ext>
                  </a:extLst>
                </p:cNvPr>
                <p:cNvSpPr/>
                <p:nvPr/>
              </p:nvSpPr>
              <p:spPr>
                <a:xfrm rot="10800000">
                  <a:off x="1697875" y="3853748"/>
                  <a:ext cx="4030421" cy="1442204"/>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42" name="TextBox 41"/>
              <p:cNvSpPr txBox="1"/>
              <p:nvPr/>
            </p:nvSpPr>
            <p:spPr>
              <a:xfrm>
                <a:off x="10208790" y="2271635"/>
                <a:ext cx="1284074" cy="577081"/>
              </a:xfrm>
              <a:prstGeom prst="rect">
                <a:avLst/>
              </a:prstGeom>
              <a:noFill/>
            </p:spPr>
            <p:txBody>
              <a:bodyPr wrap="square" rtlCol="0">
                <a:spAutoFit/>
              </a:bodyPr>
              <a:lstStyle/>
              <a:p>
                <a:r>
                  <a:rPr lang="en-US" sz="1050" b="1" dirty="0">
                    <a:solidFill>
                      <a:srgbClr val="FF0000"/>
                    </a:solidFill>
                    <a:latin typeface="Sitka Banner"/>
                  </a:rPr>
                  <a:t>Noise Filter:</a:t>
                </a:r>
              </a:p>
              <a:p>
                <a:r>
                  <a:rPr lang="en-US" sz="1050" b="1" dirty="0">
                    <a:solidFill>
                      <a:srgbClr val="FF0000"/>
                    </a:solidFill>
                    <a:latin typeface="Sitka Banner"/>
                  </a:rPr>
                  <a:t>Down-sampling:</a:t>
                </a:r>
              </a:p>
              <a:p>
                <a:r>
                  <a:rPr lang="en-US" sz="1050" b="1" dirty="0">
                    <a:solidFill>
                      <a:srgbClr val="FF0000"/>
                    </a:solidFill>
                    <a:latin typeface="Sitka Banner"/>
                  </a:rPr>
                  <a:t>/100</a:t>
                </a:r>
              </a:p>
            </p:txBody>
          </p:sp>
          <p:pic>
            <p:nvPicPr>
              <p:cNvPr id="43"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grpSp>
          <p:nvGrpSpPr>
            <p:cNvPr id="26" name="Group 25"/>
            <p:cNvGrpSpPr/>
            <p:nvPr/>
          </p:nvGrpSpPr>
          <p:grpSpPr>
            <a:xfrm>
              <a:off x="6129670" y="2730784"/>
              <a:ext cx="1326600" cy="527804"/>
              <a:chOff x="2934811" y="1598253"/>
              <a:chExt cx="5541458" cy="1541552"/>
            </a:xfrm>
          </p:grpSpPr>
          <p:pic>
            <p:nvPicPr>
              <p:cNvPr id="27" name="Picture 26">
                <a:extLst>
                  <a:ext uri="{FF2B5EF4-FFF2-40B4-BE49-F238E27FC236}">
                    <a16:creationId xmlns:a16="http://schemas.microsoft.com/office/drawing/2014/main" id="{FBFC73E4-9D00-438E-9DA0-C02FAEB96C14}"/>
                  </a:ext>
                </a:extLst>
              </p:cNvPr>
              <p:cNvPicPr/>
              <p:nvPr/>
            </p:nvPicPr>
            <p:blipFill rotWithShape="1">
              <a:blip r:embed="rId5"/>
              <a:srcRect l="5154" t="59352" r="5141"/>
              <a:stretch/>
            </p:blipFill>
            <p:spPr>
              <a:xfrm>
                <a:off x="2934811" y="1598253"/>
                <a:ext cx="5541458" cy="1541552"/>
              </a:xfrm>
              <a:prstGeom prst="rect">
                <a:avLst/>
              </a:prstGeom>
            </p:spPr>
          </p:pic>
          <p:sp>
            <p:nvSpPr>
              <p:cNvPr id="28" name="Oval 27">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46" name="Title 1">
            <a:extLst>
              <a:ext uri="{FF2B5EF4-FFF2-40B4-BE49-F238E27FC236}">
                <a16:creationId xmlns:a16="http://schemas.microsoft.com/office/drawing/2014/main" id="{7596E807-12FA-44E4-8D47-ACD6F35A29E1}"/>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grpSp>
        <p:nvGrpSpPr>
          <p:cNvPr id="60" name="Group 59">
            <a:extLst>
              <a:ext uri="{FF2B5EF4-FFF2-40B4-BE49-F238E27FC236}">
                <a16:creationId xmlns:a16="http://schemas.microsoft.com/office/drawing/2014/main" id="{0A9947BB-0A88-4BC8-83CA-FAA5465CCA21}"/>
              </a:ext>
            </a:extLst>
          </p:cNvPr>
          <p:cNvGrpSpPr/>
          <p:nvPr/>
        </p:nvGrpSpPr>
        <p:grpSpPr>
          <a:xfrm>
            <a:off x="234384" y="1788600"/>
            <a:ext cx="5470293" cy="4060699"/>
            <a:chOff x="234384" y="1788600"/>
            <a:chExt cx="5470293" cy="4060699"/>
          </a:xfrm>
        </p:grpSpPr>
        <p:grpSp>
          <p:nvGrpSpPr>
            <p:cNvPr id="61" name="Group 60">
              <a:extLst>
                <a:ext uri="{FF2B5EF4-FFF2-40B4-BE49-F238E27FC236}">
                  <a16:creationId xmlns:a16="http://schemas.microsoft.com/office/drawing/2014/main" id="{9EDEB268-DAEA-4BA7-ABAB-15D9B177407A}"/>
                </a:ext>
              </a:extLst>
            </p:cNvPr>
            <p:cNvGrpSpPr/>
            <p:nvPr/>
          </p:nvGrpSpPr>
          <p:grpSpPr>
            <a:xfrm>
              <a:off x="488713" y="1788600"/>
              <a:ext cx="5215964" cy="4060699"/>
              <a:chOff x="488713" y="1788600"/>
              <a:chExt cx="5215964" cy="4060699"/>
            </a:xfrm>
          </p:grpSpPr>
          <p:grpSp>
            <p:nvGrpSpPr>
              <p:cNvPr id="63" name="Group 62">
                <a:extLst>
                  <a:ext uri="{FF2B5EF4-FFF2-40B4-BE49-F238E27FC236}">
                    <a16:creationId xmlns:a16="http://schemas.microsoft.com/office/drawing/2014/main" id="{3F994EF5-3CE4-47CD-9B7A-9DEEC3AF0623}"/>
                  </a:ext>
                </a:extLst>
              </p:cNvPr>
              <p:cNvGrpSpPr/>
              <p:nvPr/>
            </p:nvGrpSpPr>
            <p:grpSpPr>
              <a:xfrm>
                <a:off x="488713" y="1788600"/>
                <a:ext cx="5215964" cy="4060699"/>
                <a:chOff x="488713" y="1788600"/>
                <a:chExt cx="5215964" cy="4060699"/>
              </a:xfrm>
            </p:grpSpPr>
            <p:grpSp>
              <p:nvGrpSpPr>
                <p:cNvPr id="65" name="Group 64">
                  <a:extLst>
                    <a:ext uri="{FF2B5EF4-FFF2-40B4-BE49-F238E27FC236}">
                      <a16:creationId xmlns:a16="http://schemas.microsoft.com/office/drawing/2014/main" id="{8DD399F5-8550-4171-B811-149FC751FF47}"/>
                    </a:ext>
                  </a:extLst>
                </p:cNvPr>
                <p:cNvGrpSpPr/>
                <p:nvPr/>
              </p:nvGrpSpPr>
              <p:grpSpPr>
                <a:xfrm>
                  <a:off x="488713" y="1788600"/>
                  <a:ext cx="5215964" cy="4060699"/>
                  <a:chOff x="488713" y="1788600"/>
                  <a:chExt cx="5215964" cy="4060699"/>
                </a:xfrm>
              </p:grpSpPr>
              <p:pic>
                <p:nvPicPr>
                  <p:cNvPr id="67" name="Picture 2">
                    <a:extLst>
                      <a:ext uri="{FF2B5EF4-FFF2-40B4-BE49-F238E27FC236}">
                        <a16:creationId xmlns:a16="http://schemas.microsoft.com/office/drawing/2014/main" id="{AA63740F-3B22-4007-9FD9-AF29F09C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7">
                    <a:extLst>
                      <a:ext uri="{FF2B5EF4-FFF2-40B4-BE49-F238E27FC236}">
                        <a16:creationId xmlns:a16="http://schemas.microsoft.com/office/drawing/2014/main" id="{281094B9-6485-463C-874B-FF5C4035BB9E}"/>
                      </a:ext>
                    </a:extLst>
                  </p:cNvPr>
                  <p:cNvPicPr>
                    <a:picLocks noChangeAspect="1"/>
                  </p:cNvPicPr>
                  <p:nvPr/>
                </p:nvPicPr>
                <p:blipFill>
                  <a:blip r:embed="rId9"/>
                  <a:stretch>
                    <a:fillRect/>
                  </a:stretch>
                </p:blipFill>
                <p:spPr>
                  <a:xfrm>
                    <a:off x="1846497" y="3219771"/>
                    <a:ext cx="1469391" cy="272647"/>
                  </a:xfrm>
                  <a:prstGeom prst="rect">
                    <a:avLst/>
                  </a:prstGeom>
                </p:spPr>
              </p:pic>
              <p:pic>
                <p:nvPicPr>
                  <p:cNvPr id="69" name="Picture 2">
                    <a:extLst>
                      <a:ext uri="{FF2B5EF4-FFF2-40B4-BE49-F238E27FC236}">
                        <a16:creationId xmlns:a16="http://schemas.microsoft.com/office/drawing/2014/main" id="{35C2EC92-1E3F-4BA2-8D86-40B4BAFF698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53247" y="3014647"/>
                    <a:ext cx="1451430" cy="43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6" name="TextBox 65">
                  <a:extLst>
                    <a:ext uri="{FF2B5EF4-FFF2-40B4-BE49-F238E27FC236}">
                      <a16:creationId xmlns:a16="http://schemas.microsoft.com/office/drawing/2014/main" id="{F2E7DCB5-A06F-455B-9F49-15FDBED7A319}"/>
                    </a:ext>
                  </a:extLst>
                </p:cNvPr>
                <p:cNvSpPr txBox="1"/>
                <p:nvPr/>
              </p:nvSpPr>
              <p:spPr>
                <a:xfrm>
                  <a:off x="3453580" y="3620393"/>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64" name="TextBox 63">
                <a:extLst>
                  <a:ext uri="{FF2B5EF4-FFF2-40B4-BE49-F238E27FC236}">
                    <a16:creationId xmlns:a16="http://schemas.microsoft.com/office/drawing/2014/main" id="{0901C121-8EB6-4253-A7D5-1E31EC5FAACE}"/>
                  </a:ext>
                </a:extLst>
              </p:cNvPr>
              <p:cNvSpPr txBox="1"/>
              <p:nvPr/>
            </p:nvSpPr>
            <p:spPr>
              <a:xfrm>
                <a:off x="1554919" y="3590868"/>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grpSp>
        <p:pic>
          <p:nvPicPr>
            <p:cNvPr id="62" name="Picture 61">
              <a:extLst>
                <a:ext uri="{FF2B5EF4-FFF2-40B4-BE49-F238E27FC236}">
                  <a16:creationId xmlns:a16="http://schemas.microsoft.com/office/drawing/2014/main" id="{C7AF07EB-E81B-4A7E-B6B1-569CCCE876DB}"/>
                </a:ext>
              </a:extLst>
            </p:cNvPr>
            <p:cNvPicPr/>
            <p:nvPr/>
          </p:nvPicPr>
          <p:blipFill rotWithShape="1">
            <a:blip r:embed="rId11"/>
            <a:srcRect l="5696" t="4264" r="9463" b="61253"/>
            <a:stretch/>
          </p:blipFill>
          <p:spPr>
            <a:xfrm>
              <a:off x="234384" y="4529940"/>
              <a:ext cx="1259682" cy="296467"/>
            </a:xfrm>
            <a:prstGeom prst="rect">
              <a:avLst/>
            </a:prstGeom>
          </p:spPr>
        </p:pic>
      </p:grpSp>
      <p:pic>
        <p:nvPicPr>
          <p:cNvPr id="70" name="Picture 69">
            <a:extLst>
              <a:ext uri="{FF2B5EF4-FFF2-40B4-BE49-F238E27FC236}">
                <a16:creationId xmlns:a16="http://schemas.microsoft.com/office/drawing/2014/main" id="{6C97BDAD-1475-4CE3-80D8-8F63D4A6F2A2}"/>
              </a:ext>
            </a:extLst>
          </p:cNvPr>
          <p:cNvPicPr>
            <a:picLocks noChangeAspect="1"/>
          </p:cNvPicPr>
          <p:nvPr/>
        </p:nvPicPr>
        <p:blipFill>
          <a:blip r:embed="rId4"/>
          <a:stretch>
            <a:fillRect/>
          </a:stretch>
        </p:blipFill>
        <p:spPr>
          <a:xfrm>
            <a:off x="3028713" y="5239479"/>
            <a:ext cx="948957" cy="535912"/>
          </a:xfrm>
          <a:prstGeom prst="rect">
            <a:avLst/>
          </a:prstGeom>
          <a:scene3d>
            <a:camera prst="orthographicFront">
              <a:rot lat="0" lon="1080000" rev="0"/>
            </a:camera>
            <a:lightRig rig="threePt" dir="t"/>
          </a:scene3d>
        </p:spPr>
      </p:pic>
      <p:pic>
        <p:nvPicPr>
          <p:cNvPr id="71" name="Graphic 7" descr="Wi-Fi">
            <a:extLst>
              <a:ext uri="{FF2B5EF4-FFF2-40B4-BE49-F238E27FC236}">
                <a16:creationId xmlns:a16="http://schemas.microsoft.com/office/drawing/2014/main" id="{219AD2DE-6358-46D4-ADFD-32E742F92639}"/>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3719156" y="4618374"/>
            <a:ext cx="1275713" cy="1139914"/>
          </a:xfrm>
          <a:prstGeom prst="rect">
            <a:avLst/>
          </a:prstGeom>
        </p:spPr>
      </p:pic>
      <p:pic>
        <p:nvPicPr>
          <p:cNvPr id="72" name="Picture 3">
            <a:extLst>
              <a:ext uri="{FF2B5EF4-FFF2-40B4-BE49-F238E27FC236}">
                <a16:creationId xmlns:a16="http://schemas.microsoft.com/office/drawing/2014/main" id="{A1CBE5D6-24A7-4014-BAB2-FC36024A3AF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15637" y="5498956"/>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4" name="Group 33">
            <a:extLst>
              <a:ext uri="{FF2B5EF4-FFF2-40B4-BE49-F238E27FC236}">
                <a16:creationId xmlns:a16="http://schemas.microsoft.com/office/drawing/2014/main" id="{DCD3FFD6-5DFF-45C2-9E13-B05850964DA9}"/>
              </a:ext>
            </a:extLst>
          </p:cNvPr>
          <p:cNvGrpSpPr/>
          <p:nvPr/>
        </p:nvGrpSpPr>
        <p:grpSpPr>
          <a:xfrm>
            <a:off x="234384" y="3165832"/>
            <a:ext cx="1459579" cy="243498"/>
            <a:chOff x="163006" y="3305107"/>
            <a:chExt cx="1527057" cy="300729"/>
          </a:xfrm>
        </p:grpSpPr>
        <p:pic>
          <p:nvPicPr>
            <p:cNvPr id="35" name="Picture 3">
              <a:extLst>
                <a:ext uri="{FF2B5EF4-FFF2-40B4-BE49-F238E27FC236}">
                  <a16:creationId xmlns:a16="http://schemas.microsoft.com/office/drawing/2014/main" id="{9C08188D-ACE6-456B-8CA7-454720271B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3006" y="3305107"/>
              <a:ext cx="941282" cy="30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6" name="Straight Arrow Connector 35">
              <a:extLst>
                <a:ext uri="{FF2B5EF4-FFF2-40B4-BE49-F238E27FC236}">
                  <a16:creationId xmlns:a16="http://schemas.microsoft.com/office/drawing/2014/main" id="{E93EA2D4-414B-408D-A4CF-6B2D3DED72EE}"/>
                </a:ext>
              </a:extLst>
            </p:cNvPr>
            <p:cNvCxnSpPr>
              <a:cxnSpLocks/>
            </p:cNvCxnSpPr>
            <p:nvPr/>
          </p:nvCxnSpPr>
          <p:spPr>
            <a:xfrm>
              <a:off x="1185567" y="3469469"/>
              <a:ext cx="504496" cy="0"/>
            </a:xfrm>
            <a:prstGeom prst="straightConnector1">
              <a:avLst/>
            </a:prstGeom>
            <a:ln w="31750">
              <a:solidFill>
                <a:srgbClr val="404040"/>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E34F576-66CC-4D5C-A534-967724B5C0BD}"/>
              </a:ext>
            </a:extLst>
          </p:cNvPr>
          <p:cNvGrpSpPr/>
          <p:nvPr/>
        </p:nvGrpSpPr>
        <p:grpSpPr>
          <a:xfrm>
            <a:off x="5880349" y="5507435"/>
            <a:ext cx="1459579" cy="243498"/>
            <a:chOff x="163006" y="3305107"/>
            <a:chExt cx="1527057" cy="300729"/>
          </a:xfrm>
        </p:grpSpPr>
        <p:pic>
          <p:nvPicPr>
            <p:cNvPr id="38" name="Picture 3">
              <a:extLst>
                <a:ext uri="{FF2B5EF4-FFF2-40B4-BE49-F238E27FC236}">
                  <a16:creationId xmlns:a16="http://schemas.microsoft.com/office/drawing/2014/main" id="{80C53312-F950-4452-8825-FAB85E50039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3006" y="3305107"/>
              <a:ext cx="941282" cy="30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 name="Straight Arrow Connector 38">
              <a:extLst>
                <a:ext uri="{FF2B5EF4-FFF2-40B4-BE49-F238E27FC236}">
                  <a16:creationId xmlns:a16="http://schemas.microsoft.com/office/drawing/2014/main" id="{DDF45156-330B-4327-B96D-3A8C02996473}"/>
                </a:ext>
              </a:extLst>
            </p:cNvPr>
            <p:cNvCxnSpPr>
              <a:cxnSpLocks/>
            </p:cNvCxnSpPr>
            <p:nvPr/>
          </p:nvCxnSpPr>
          <p:spPr>
            <a:xfrm rot="10800000">
              <a:off x="1185567" y="3469469"/>
              <a:ext cx="504496" cy="0"/>
            </a:xfrm>
            <a:prstGeom prst="straightConnector1">
              <a:avLst/>
            </a:prstGeom>
            <a:ln w="31750">
              <a:solidFill>
                <a:srgbClr val="404040"/>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5836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 name="Group 57"/>
          <p:cNvGrpSpPr/>
          <p:nvPr/>
        </p:nvGrpSpPr>
        <p:grpSpPr>
          <a:xfrm>
            <a:off x="115637" y="1725561"/>
            <a:ext cx="5998627" cy="4470369"/>
            <a:chOff x="115637" y="1725561"/>
            <a:chExt cx="5998627" cy="4470369"/>
          </a:xfrm>
        </p:grpSpPr>
        <p:pic>
          <p:nvPicPr>
            <p:cNvPr id="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5" y="1725561"/>
              <a:ext cx="5546829" cy="441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60">
              <a:extLst>
                <a:ext uri="{FF2B5EF4-FFF2-40B4-BE49-F238E27FC236}">
                  <a16:creationId xmlns:a16="http://schemas.microsoft.com/office/drawing/2014/main" id="{6058F294-DD79-413C-963C-DCFC6C6C2589}"/>
                </a:ext>
              </a:extLst>
            </p:cNvPr>
            <p:cNvPicPr/>
            <p:nvPr/>
          </p:nvPicPr>
          <p:blipFill rotWithShape="1">
            <a:blip r:embed="rId4"/>
            <a:srcRect b="54521"/>
            <a:stretch/>
          </p:blipFill>
          <p:spPr>
            <a:xfrm>
              <a:off x="115637" y="4755818"/>
              <a:ext cx="1397763" cy="312501"/>
            </a:xfrm>
            <a:prstGeom prst="rect">
              <a:avLst/>
            </a:prstGeom>
          </p:spPr>
        </p:pic>
        <p:pic>
          <p:nvPicPr>
            <p:cNvPr id="62" name="Picture 61">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3470088" y="5609222"/>
              <a:ext cx="948957" cy="535912"/>
            </a:xfrm>
            <a:prstGeom prst="rect">
              <a:avLst/>
            </a:prstGeom>
            <a:scene3d>
              <a:camera prst="orthographicFront">
                <a:rot lat="0" lon="1080000" rev="0"/>
              </a:camera>
              <a:lightRig rig="threePt" dir="t"/>
            </a:scene3d>
          </p:spPr>
        </p:pic>
        <p:pic>
          <p:nvPicPr>
            <p:cNvPr id="64"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4160531" y="4988117"/>
              <a:ext cx="1275713" cy="1139914"/>
            </a:xfrm>
            <a:prstGeom prst="rect">
              <a:avLst/>
            </a:prstGeom>
          </p:spPr>
        </p:pic>
        <p:sp>
          <p:nvSpPr>
            <p:cNvPr id="69" name="TextBox 68"/>
            <p:cNvSpPr txBox="1"/>
            <p:nvPr/>
          </p:nvSpPr>
          <p:spPr>
            <a:xfrm>
              <a:off x="1873896" y="3665289"/>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sp>
          <p:nvSpPr>
            <p:cNvPr id="70" name="TextBox 69"/>
            <p:cNvSpPr txBox="1"/>
            <p:nvPr/>
          </p:nvSpPr>
          <p:spPr>
            <a:xfrm>
              <a:off x="3760347" y="3743311"/>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grpSp>
        <p:nvGrpSpPr>
          <p:cNvPr id="74" name="Group 73"/>
          <p:cNvGrpSpPr/>
          <p:nvPr/>
        </p:nvGrpSpPr>
        <p:grpSpPr>
          <a:xfrm>
            <a:off x="5408609" y="1620528"/>
            <a:ext cx="6164676" cy="4525862"/>
            <a:chOff x="5408609" y="1620528"/>
            <a:chExt cx="6164676" cy="4525862"/>
          </a:xfrm>
        </p:grpSpPr>
        <p:pic>
          <p:nvPicPr>
            <p:cNvPr id="7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 name="Picture 75">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77" name="Group 76">
              <a:extLst>
                <a:ext uri="{FF2B5EF4-FFF2-40B4-BE49-F238E27FC236}">
                  <a16:creationId xmlns:a16="http://schemas.microsoft.com/office/drawing/2014/main" id="{B5EAC2E6-1392-4263-8723-804CC6A0E1F2}"/>
                </a:ext>
              </a:extLst>
            </p:cNvPr>
            <p:cNvGrpSpPr/>
            <p:nvPr/>
          </p:nvGrpSpPr>
          <p:grpSpPr>
            <a:xfrm>
              <a:off x="10294850" y="3053542"/>
              <a:ext cx="1136073" cy="454132"/>
              <a:chOff x="849903" y="4466073"/>
              <a:chExt cx="4483844" cy="2267199"/>
            </a:xfrm>
          </p:grpSpPr>
          <p:pic>
            <p:nvPicPr>
              <p:cNvPr id="80" name="Picture 79">
                <a:extLst>
                  <a:ext uri="{FF2B5EF4-FFF2-40B4-BE49-F238E27FC236}">
                    <a16:creationId xmlns:a16="http://schemas.microsoft.com/office/drawing/2014/main" id="{5C521986-3BD7-4021-AD97-842F48DB2302}"/>
                  </a:ext>
                </a:extLst>
              </p:cNvPr>
              <p:cNvPicPr/>
              <p:nvPr/>
            </p:nvPicPr>
            <p:blipFill rotWithShape="1">
              <a:blip r:embed="rId9"/>
              <a:srcRect l="4033" t="4122" r="5211" b="51687"/>
              <a:stretch/>
            </p:blipFill>
            <p:spPr>
              <a:xfrm>
                <a:off x="849903" y="4466073"/>
                <a:ext cx="4483844" cy="2267199"/>
              </a:xfrm>
              <a:prstGeom prst="rect">
                <a:avLst/>
              </a:prstGeom>
            </p:spPr>
          </p:pic>
          <p:sp>
            <p:nvSpPr>
              <p:cNvPr id="81" name="Oval 80">
                <a:extLst>
                  <a:ext uri="{FF2B5EF4-FFF2-40B4-BE49-F238E27FC236}">
                    <a16:creationId xmlns:a16="http://schemas.microsoft.com/office/drawing/2014/main" id="{6C273922-6DE5-4F3A-8D01-9AEF96D5D150}"/>
                  </a:ext>
                </a:extLst>
              </p:cNvPr>
              <p:cNvSpPr/>
              <p:nvPr/>
            </p:nvSpPr>
            <p:spPr>
              <a:xfrm rot="10800000">
                <a:off x="1182556" y="4600622"/>
                <a:ext cx="3631286" cy="14422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8" name="TextBox 77"/>
            <p:cNvSpPr txBox="1"/>
            <p:nvPr/>
          </p:nvSpPr>
          <p:spPr>
            <a:xfrm>
              <a:off x="10246816" y="2372506"/>
              <a:ext cx="1284074" cy="415498"/>
            </a:xfrm>
            <a:prstGeom prst="rect">
              <a:avLst/>
            </a:prstGeom>
            <a:noFill/>
          </p:spPr>
          <p:txBody>
            <a:bodyPr wrap="square" rtlCol="0">
              <a:spAutoFit/>
            </a:bodyPr>
            <a:lstStyle/>
            <a:p>
              <a:r>
                <a:rPr lang="en-US" sz="1050" b="1" dirty="0">
                  <a:solidFill>
                    <a:srgbClr val="FF0000"/>
                  </a:solidFill>
                  <a:latin typeface="Sitka Banner"/>
                </a:rPr>
                <a:t>Down-sampling:</a:t>
              </a:r>
            </a:p>
            <a:p>
              <a:r>
                <a:rPr lang="en-US" sz="1050" b="1" dirty="0">
                  <a:solidFill>
                    <a:srgbClr val="FF0000"/>
                  </a:solidFill>
                  <a:latin typeface="Sitka Banner"/>
                </a:rPr>
                <a:t>/100</a:t>
              </a:r>
            </a:p>
          </p:txBody>
        </p:sp>
        <p:pic>
          <p:nvPicPr>
            <p:cNvPr id="79"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grpSp>
        <p:nvGrpSpPr>
          <p:cNvPr id="48" name="Group 47"/>
          <p:cNvGrpSpPr/>
          <p:nvPr/>
        </p:nvGrpSpPr>
        <p:grpSpPr>
          <a:xfrm>
            <a:off x="6341807" y="2667717"/>
            <a:ext cx="1076263" cy="349804"/>
            <a:chOff x="2616386" y="1407841"/>
            <a:chExt cx="6177491" cy="1731964"/>
          </a:xfrm>
        </p:grpSpPr>
        <p:pic>
          <p:nvPicPr>
            <p:cNvPr id="49" name="Picture 48">
              <a:extLst>
                <a:ext uri="{FF2B5EF4-FFF2-40B4-BE49-F238E27FC236}">
                  <a16:creationId xmlns:a16="http://schemas.microsoft.com/office/drawing/2014/main" id="{FBFC73E4-9D00-438E-9DA0-C02FAEB96C14}"/>
                </a:ext>
              </a:extLst>
            </p:cNvPr>
            <p:cNvPicPr/>
            <p:nvPr/>
          </p:nvPicPr>
          <p:blipFill rotWithShape="1">
            <a:blip r:embed="rId9"/>
            <a:srcRect t="54332"/>
            <a:stretch/>
          </p:blipFill>
          <p:spPr>
            <a:xfrm>
              <a:off x="2616386" y="1407841"/>
              <a:ext cx="6177491" cy="1731964"/>
            </a:xfrm>
            <a:prstGeom prst="rect">
              <a:avLst/>
            </a:prstGeom>
          </p:spPr>
        </p:pic>
        <p:sp>
          <p:nvSpPr>
            <p:cNvPr id="50" name="Oval 49">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4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31960" y="3042821"/>
            <a:ext cx="1609847" cy="35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5"/>
          <p:cNvPicPr>
            <a:picLocks noChangeAspect="1"/>
          </p:cNvPicPr>
          <p:nvPr/>
        </p:nvPicPr>
        <p:blipFill>
          <a:blip r:embed="rId11"/>
          <a:stretch>
            <a:fillRect/>
          </a:stretch>
        </p:blipFill>
        <p:spPr>
          <a:xfrm>
            <a:off x="1926130" y="3238769"/>
            <a:ext cx="1637532" cy="308257"/>
          </a:xfrm>
          <a:prstGeom prst="rect">
            <a:avLst/>
          </a:prstGeom>
        </p:spPr>
      </p:pic>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19</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a:t>
            </a:r>
          </a:p>
        </p:txBody>
      </p:sp>
      <p:pic>
        <p:nvPicPr>
          <p:cNvPr id="45"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57012" y="5868699"/>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24647" y="1244868"/>
            <a:ext cx="11162557" cy="5148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C:\Users\cheny\AppData\Local\Microsoft\Windows\Temporary Internet Files\Content.IE5\1K5SRB6G\490px-Magnifying_glass_icon.svg[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58579" y="5309419"/>
            <a:ext cx="1225525" cy="1225525"/>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4">
            <a:extLst>
              <a:ext uri="{FF2B5EF4-FFF2-40B4-BE49-F238E27FC236}">
                <a16:creationId xmlns:a16="http://schemas.microsoft.com/office/drawing/2014/main" id="{E9DBC8A4-2B08-41DD-B4B3-396FFE1510C6}"/>
              </a:ext>
            </a:extLst>
          </p:cNvPr>
          <p:cNvSpPr txBox="1">
            <a:spLocks/>
          </p:cNvSpPr>
          <p:nvPr/>
        </p:nvSpPr>
        <p:spPr bwMode="gray">
          <a:xfrm>
            <a:off x="2616611" y="5132359"/>
            <a:ext cx="613917" cy="17706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endParaRPr lang="en-US" dirty="0"/>
          </a:p>
        </p:txBody>
      </p:sp>
      <p:pic>
        <p:nvPicPr>
          <p:cNvPr id="27" name="Picture 26">
            <a:extLst>
              <a:ext uri="{FF2B5EF4-FFF2-40B4-BE49-F238E27FC236}">
                <a16:creationId xmlns:a16="http://schemas.microsoft.com/office/drawing/2014/main" id="{5C521986-3BD7-4021-AD97-842F48DB2302}"/>
              </a:ext>
            </a:extLst>
          </p:cNvPr>
          <p:cNvPicPr/>
          <p:nvPr/>
        </p:nvPicPr>
        <p:blipFill rotWithShape="1">
          <a:blip r:embed="rId9"/>
          <a:srcRect l="5109" t="3803" r="4839" b="52681"/>
          <a:stretch/>
        </p:blipFill>
        <p:spPr>
          <a:xfrm>
            <a:off x="2903786" y="1597571"/>
            <a:ext cx="5959320" cy="1648597"/>
          </a:xfrm>
          <a:prstGeom prst="rect">
            <a:avLst/>
          </a:prstGeom>
        </p:spPr>
      </p:pic>
      <p:sp>
        <p:nvSpPr>
          <p:cNvPr id="60" name="Notched Right Arrow 59"/>
          <p:cNvSpPr/>
          <p:nvPr/>
        </p:nvSpPr>
        <p:spPr>
          <a:xfrm rot="5400000">
            <a:off x="4202169" y="3317734"/>
            <a:ext cx="524940" cy="294968"/>
          </a:xfrm>
          <a:prstGeom prst="notchedRightArrow">
            <a:avLst>
              <a:gd name="adj1" fmla="val 50000"/>
              <a:gd name="adj2" fmla="val 644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3" name="TextBox 62"/>
          <p:cNvSpPr txBox="1"/>
          <p:nvPr/>
        </p:nvSpPr>
        <p:spPr>
          <a:xfrm>
            <a:off x="4640295" y="3252377"/>
            <a:ext cx="4089619" cy="523220"/>
          </a:xfrm>
          <a:prstGeom prst="rect">
            <a:avLst/>
          </a:prstGeom>
          <a:noFill/>
        </p:spPr>
        <p:txBody>
          <a:bodyPr wrap="square" rtlCol="0">
            <a:spAutoFit/>
          </a:bodyPr>
          <a:lstStyle/>
          <a:p>
            <a:r>
              <a:rPr lang="en-US" sz="1400" dirty="0">
                <a:solidFill>
                  <a:srgbClr val="FF0000"/>
                </a:solidFill>
                <a:latin typeface="Sitka Banner"/>
              </a:rPr>
              <a:t>35KHz -&gt;positive value (1); 25KHz -&gt;negative value (0);  </a:t>
            </a:r>
          </a:p>
          <a:p>
            <a:r>
              <a:rPr lang="en-US" sz="1400" dirty="0">
                <a:solidFill>
                  <a:srgbClr val="FF0000"/>
                </a:solidFill>
                <a:latin typeface="Sitka Banner"/>
              </a:rPr>
              <a:t>  </a:t>
            </a:r>
          </a:p>
        </p:txBody>
      </p:sp>
      <p:pic>
        <p:nvPicPr>
          <p:cNvPr id="6146" name="Picture 2"/>
          <p:cNvPicPr>
            <a:picLocks noChangeAspect="1" noChangeArrowheads="1"/>
          </p:cNvPicPr>
          <p:nvPr/>
        </p:nvPicPr>
        <p:blipFill rotWithShape="1">
          <a:blip r:embed="rId14">
            <a:extLst>
              <a:ext uri="{28A0092B-C50C-407E-A947-70E740481C1C}">
                <a14:useLocalDpi xmlns:a14="http://schemas.microsoft.com/office/drawing/2010/main" val="0"/>
              </a:ext>
            </a:extLst>
          </a:blip>
          <a:srcRect l="4230" t="11193" b="10385"/>
          <a:stretch/>
        </p:blipFill>
        <p:spPr bwMode="auto">
          <a:xfrm>
            <a:off x="2903786" y="3895126"/>
            <a:ext cx="6009207" cy="1339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5" name="Group 34">
            <a:extLst/>
          </p:cNvPr>
          <p:cNvGrpSpPr/>
          <p:nvPr/>
        </p:nvGrpSpPr>
        <p:grpSpPr>
          <a:xfrm>
            <a:off x="4640295" y="1676880"/>
            <a:ext cx="3015797" cy="531449"/>
            <a:chOff x="1984828" y="4612152"/>
            <a:chExt cx="2358560" cy="648329"/>
          </a:xfrm>
        </p:grpSpPr>
        <p:sp>
          <p:nvSpPr>
            <p:cNvPr id="36" name="TextBox 35">
              <a:extLst/>
            </p:cNvPr>
            <p:cNvSpPr txBox="1"/>
            <p:nvPr/>
          </p:nvSpPr>
          <p:spPr>
            <a:xfrm>
              <a:off x="1984828" y="4699036"/>
              <a:ext cx="273050" cy="450558"/>
            </a:xfrm>
            <a:prstGeom prst="rect">
              <a:avLst/>
            </a:prstGeom>
            <a:noFill/>
          </p:spPr>
          <p:txBody>
            <a:bodyPr wrap="square" rtlCol="0">
              <a:spAutoFit/>
            </a:bodyPr>
            <a:lstStyle/>
            <a:p>
              <a:r>
                <a:rPr lang="en-US" b="1" dirty="0">
                  <a:solidFill>
                    <a:srgbClr val="289728"/>
                  </a:solidFill>
                  <a:latin typeface="Sitka Banner" panose="02000505000000020004" pitchFamily="2" charset="0"/>
                </a:rPr>
                <a:t>0</a:t>
              </a:r>
            </a:p>
          </p:txBody>
        </p:sp>
        <p:sp>
          <p:nvSpPr>
            <p:cNvPr id="37" name="TextBox 36">
              <a:extLst/>
            </p:cNvPr>
            <p:cNvSpPr txBox="1"/>
            <p:nvPr/>
          </p:nvSpPr>
          <p:spPr>
            <a:xfrm>
              <a:off x="4070338" y="4809923"/>
              <a:ext cx="273050" cy="450558"/>
            </a:xfrm>
            <a:prstGeom prst="rect">
              <a:avLst/>
            </a:prstGeom>
            <a:noFill/>
          </p:spPr>
          <p:txBody>
            <a:bodyPr wrap="square" rtlCol="0">
              <a:spAutoFit/>
            </a:bodyPr>
            <a:lstStyle/>
            <a:p>
              <a:r>
                <a:rPr lang="en-US" b="1" dirty="0">
                  <a:solidFill>
                    <a:srgbClr val="289728"/>
                  </a:solidFill>
                  <a:latin typeface="Sitka Banner" panose="02000505000000020004" pitchFamily="2" charset="0"/>
                </a:rPr>
                <a:t>1</a:t>
              </a:r>
            </a:p>
          </p:txBody>
        </p:sp>
        <p:sp>
          <p:nvSpPr>
            <p:cNvPr id="38" name="TextBox 37">
              <a:extLst/>
            </p:cNvPr>
            <p:cNvSpPr txBox="1"/>
            <p:nvPr/>
          </p:nvSpPr>
          <p:spPr>
            <a:xfrm>
              <a:off x="2951084" y="4612152"/>
              <a:ext cx="1059415" cy="525651"/>
            </a:xfrm>
            <a:prstGeom prst="rect">
              <a:avLst/>
            </a:prstGeom>
            <a:noFill/>
          </p:spPr>
          <p:txBody>
            <a:bodyPr wrap="square" rtlCol="0">
              <a:spAutoFit/>
            </a:bodyPr>
            <a:lstStyle/>
            <a:p>
              <a:r>
                <a:rPr lang="en-US" sz="1100" b="1" dirty="0">
                  <a:solidFill>
                    <a:srgbClr val="289728"/>
                  </a:solidFill>
                  <a:latin typeface="Sitka Banner" panose="02000505000000020004" pitchFamily="2" charset="0"/>
                </a:rPr>
                <a:t>DC offset (don’t matter)</a:t>
              </a:r>
            </a:p>
          </p:txBody>
        </p:sp>
      </p:grpSp>
      <p:sp>
        <p:nvSpPr>
          <p:cNvPr id="39" name="Rectangle 38"/>
          <p:cNvSpPr/>
          <p:nvPr/>
        </p:nvSpPr>
        <p:spPr>
          <a:xfrm>
            <a:off x="4480611" y="1838994"/>
            <a:ext cx="205365" cy="438616"/>
          </a:xfrm>
          <a:prstGeom prst="rect">
            <a:avLst/>
          </a:prstGeom>
          <a:noFill/>
          <a:ln>
            <a:solidFill>
              <a:srgbClr val="289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p:cNvSpPr/>
          <p:nvPr/>
        </p:nvSpPr>
        <p:spPr>
          <a:xfrm>
            <a:off x="5780821" y="1830431"/>
            <a:ext cx="205365" cy="438616"/>
          </a:xfrm>
          <a:prstGeom prst="rect">
            <a:avLst/>
          </a:prstGeom>
          <a:noFill/>
          <a:ln>
            <a:solidFill>
              <a:srgbClr val="289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1" name="Rectangle 40"/>
          <p:cNvSpPr/>
          <p:nvPr/>
        </p:nvSpPr>
        <p:spPr>
          <a:xfrm>
            <a:off x="7127757" y="1838997"/>
            <a:ext cx="205365" cy="438616"/>
          </a:xfrm>
          <a:prstGeom prst="rect">
            <a:avLst/>
          </a:prstGeom>
          <a:noFill/>
          <a:ln>
            <a:solidFill>
              <a:srgbClr val="2897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2" name="TextBox 41"/>
          <p:cNvSpPr txBox="1"/>
          <p:nvPr/>
        </p:nvSpPr>
        <p:spPr>
          <a:xfrm>
            <a:off x="3676735" y="1349799"/>
            <a:ext cx="4208171" cy="307777"/>
          </a:xfrm>
          <a:prstGeom prst="rect">
            <a:avLst/>
          </a:prstGeom>
          <a:noFill/>
        </p:spPr>
        <p:txBody>
          <a:bodyPr wrap="square" rtlCol="0">
            <a:spAutoFit/>
          </a:bodyPr>
          <a:lstStyle/>
          <a:p>
            <a:r>
              <a:rPr lang="en-US" sz="1400" b="1" dirty="0"/>
              <a:t>Low passed signal in Frequency Domain</a:t>
            </a:r>
          </a:p>
        </p:txBody>
      </p:sp>
      <p:sp>
        <p:nvSpPr>
          <p:cNvPr id="43" name="TextBox 42"/>
          <p:cNvSpPr txBox="1"/>
          <p:nvPr/>
        </p:nvSpPr>
        <p:spPr>
          <a:xfrm>
            <a:off x="3676734" y="3616858"/>
            <a:ext cx="4208171" cy="307777"/>
          </a:xfrm>
          <a:prstGeom prst="rect">
            <a:avLst/>
          </a:prstGeom>
          <a:noFill/>
        </p:spPr>
        <p:txBody>
          <a:bodyPr wrap="square" rtlCol="0">
            <a:spAutoFit/>
          </a:bodyPr>
          <a:lstStyle/>
          <a:p>
            <a:r>
              <a:rPr lang="en-US" sz="1400" b="1" dirty="0"/>
              <a:t>Recovered Signal in Time Domain</a:t>
            </a:r>
          </a:p>
        </p:txBody>
      </p:sp>
      <p:sp>
        <p:nvSpPr>
          <p:cNvPr id="44" name="TextBox 43"/>
          <p:cNvSpPr txBox="1"/>
          <p:nvPr/>
        </p:nvSpPr>
        <p:spPr>
          <a:xfrm>
            <a:off x="6383731" y="5647802"/>
            <a:ext cx="3002348" cy="261610"/>
          </a:xfrm>
          <a:prstGeom prst="rect">
            <a:avLst/>
          </a:prstGeom>
          <a:noFill/>
        </p:spPr>
        <p:txBody>
          <a:bodyPr wrap="square" rtlCol="0">
            <a:spAutoFit/>
          </a:bodyPr>
          <a:lstStyle/>
          <a:p>
            <a:r>
              <a:rPr lang="en-US" sz="1100" dirty="0">
                <a:latin typeface="Sitka Banner"/>
              </a:rPr>
              <a:t>Example here is 1,0,1,0,… signal sequence</a:t>
            </a:r>
          </a:p>
        </p:txBody>
      </p:sp>
      <p:sp>
        <p:nvSpPr>
          <p:cNvPr id="51" name="Title 1">
            <a:extLst>
              <a:ext uri="{FF2B5EF4-FFF2-40B4-BE49-F238E27FC236}">
                <a16:creationId xmlns:a16="http://schemas.microsoft.com/office/drawing/2014/main" id="{A3095002-5DE7-4E13-AF9D-39A05D80B02E}"/>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Tree>
    <p:extLst>
      <p:ext uri="{BB962C8B-B14F-4D97-AF65-F5344CB8AC3E}">
        <p14:creationId xmlns:p14="http://schemas.microsoft.com/office/powerpoint/2010/main" val="384435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146"/>
                                        </p:tgtEl>
                                      </p:cBhvr>
                                      <p:by x="15000" y="15000"/>
                                    </p:animScale>
                                  </p:childTnLst>
                                </p:cTn>
                              </p:par>
                              <p:par>
                                <p:cTn id="7" presetID="50" presetClass="path" presetSubtype="0" accel="50000" decel="50000" fill="hold" nodeType="withEffect">
                                  <p:stCondLst>
                                    <p:cond delay="0"/>
                                  </p:stCondLst>
                                  <p:childTnLst>
                                    <p:animMotion origin="layout" path="M 9.32049E-7 7.40741E-7 L 0.17105 7.40741E-7 C 0.24798 7.40741E-7 0.34288 0.0412 0.34288 0.075 L 0.34288 0.15069 " pathEditMode="relative" rAng="0" ptsTypes="AAAA">
                                      <p:cBhvr>
                                        <p:cTn id="8" dur="2000" fill="hold"/>
                                        <p:tgtEl>
                                          <p:spTgt spid="6146"/>
                                        </p:tgtEl>
                                        <p:attrNameLst>
                                          <p:attrName>ppt_x</p:attrName>
                                          <p:attrName>ppt_y</p:attrName>
                                        </p:attrNameLst>
                                      </p:cBhvr>
                                      <p:rCtr x="17144" y="7523"/>
                                    </p:animMotion>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5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63" grpId="0"/>
      <p:bldP spid="39" grpId="0" animBg="1"/>
      <p:bldP spid="40" grpId="0" animBg="1"/>
      <p:bldP spid="41" grpId="0" animBg="1"/>
      <p:bldP spid="42" grpId="0"/>
      <p:bldP spid="43"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gray">
          <a:xfrm>
            <a:off x="622300" y="1344230"/>
            <a:ext cx="4895998" cy="5049370"/>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5" name="Rectangle 24"/>
          <p:cNvSpPr/>
          <p:nvPr/>
        </p:nvSpPr>
        <p:spPr bwMode="gray">
          <a:xfrm>
            <a:off x="622300" y="1344230"/>
            <a:ext cx="2992770" cy="254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Traditional canned devices</a:t>
            </a:r>
          </a:p>
        </p:txBody>
      </p:sp>
      <p:sp>
        <p:nvSpPr>
          <p:cNvPr id="2" name="Title 1"/>
          <p:cNvSpPr>
            <a:spLocks noGrp="1"/>
          </p:cNvSpPr>
          <p:nvPr>
            <p:ph type="title"/>
          </p:nvPr>
        </p:nvSpPr>
        <p:spPr/>
        <p:txBody>
          <a:bodyPr/>
          <a:lstStyle/>
          <a:p>
            <a:r>
              <a:rPr lang="en-US" dirty="0"/>
              <a:t>The present cardiac rhythm management (CRM) market</a:t>
            </a:r>
            <a:br>
              <a:rPr lang="en-US" dirty="0"/>
            </a:br>
            <a:endParaRPr lang="en-US" dirty="0"/>
          </a:p>
        </p:txBody>
      </p:sp>
      <p:sp>
        <p:nvSpPr>
          <p:cNvPr id="3" name="Content Placeholder 2"/>
          <p:cNvSpPr>
            <a:spLocks noGrp="1"/>
          </p:cNvSpPr>
          <p:nvPr>
            <p:ph idx="1"/>
          </p:nvPr>
        </p:nvSpPr>
        <p:spPr>
          <a:xfrm>
            <a:off x="777283" y="1720044"/>
            <a:ext cx="4475206" cy="1374735"/>
          </a:xfrm>
        </p:spPr>
        <p:txBody>
          <a:bodyPr/>
          <a:lstStyle/>
          <a:p>
            <a:pPr lvl="2"/>
            <a:r>
              <a:rPr lang="en-US" sz="1600" dirty="0"/>
              <a:t>Generator implanted in chest</a:t>
            </a:r>
          </a:p>
          <a:p>
            <a:pPr marL="270000" lvl="3" indent="0">
              <a:buNone/>
            </a:pPr>
            <a:r>
              <a:rPr lang="en-US" sz="1400" i="1" dirty="0"/>
              <a:t>   Substantial scarring/bulge</a:t>
            </a:r>
          </a:p>
          <a:p>
            <a:pPr lvl="2"/>
            <a:r>
              <a:rPr lang="en-US" sz="1600" dirty="0" err="1"/>
              <a:t>Transvenous</a:t>
            </a:r>
            <a:r>
              <a:rPr lang="en-US" sz="1600" dirty="0"/>
              <a:t> lead connections to heart</a:t>
            </a:r>
          </a:p>
          <a:p>
            <a:pPr marL="270000" lvl="3" indent="0">
              <a:buNone/>
            </a:pPr>
            <a:r>
              <a:rPr lang="en-US" sz="1400" i="1" dirty="0"/>
              <a:t>   Infection risk</a:t>
            </a:r>
          </a:p>
          <a:p>
            <a:pPr lvl="2"/>
            <a:r>
              <a:rPr lang="en-US" sz="1600" dirty="0"/>
              <a:t>Extensive testing/design for MRI safety</a:t>
            </a:r>
          </a:p>
        </p:txBody>
      </p:sp>
      <p:sp>
        <p:nvSpPr>
          <p:cNvPr id="5" name="Slide Number Placeholder 4"/>
          <p:cNvSpPr>
            <a:spLocks noGrp="1"/>
          </p:cNvSpPr>
          <p:nvPr>
            <p:ph type="sldNum" sz="quarter" idx="12"/>
          </p:nvPr>
        </p:nvSpPr>
        <p:spPr/>
        <p:txBody>
          <a:bodyPr/>
          <a:lstStyle/>
          <a:p>
            <a:pPr lvl="2"/>
            <a:fld id="{8D7026E9-6606-4B7C-9DC5-0640007BDBAE}" type="slidenum">
              <a:rPr lang="en-US" smtClean="0"/>
              <a:pPr lvl="2"/>
              <a:t>2</a:t>
            </a:fld>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335" y="3198867"/>
            <a:ext cx="2590103" cy="3019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834" y="3239700"/>
            <a:ext cx="1536064" cy="1545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4464052" y="1344230"/>
            <a:ext cx="7167967" cy="5062699"/>
            <a:chOff x="4464052" y="1344230"/>
            <a:chExt cx="7167967" cy="5062699"/>
          </a:xfrm>
        </p:grpSpPr>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5121" y="1563522"/>
              <a:ext cx="2331566" cy="4843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bwMode="gray">
            <a:xfrm>
              <a:off x="5810947" y="1344230"/>
              <a:ext cx="5821072" cy="5049370"/>
            </a:xfrm>
            <a:prstGeom prst="rect">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7" name="Rectangle 26"/>
            <p:cNvSpPr/>
            <p:nvPr/>
          </p:nvSpPr>
          <p:spPr bwMode="gray">
            <a:xfrm>
              <a:off x="5810947" y="1344230"/>
              <a:ext cx="2520000" cy="254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Leadless pacing</a:t>
              </a:r>
            </a:p>
          </p:txBody>
        </p:sp>
        <p:sp>
          <p:nvSpPr>
            <p:cNvPr id="28" name="Content Placeholder 2"/>
            <p:cNvSpPr txBox="1">
              <a:spLocks/>
            </p:cNvSpPr>
            <p:nvPr/>
          </p:nvSpPr>
          <p:spPr bwMode="gray">
            <a:xfrm>
              <a:off x="5998044" y="1720044"/>
              <a:ext cx="4257497" cy="1374735"/>
            </a:xfrm>
            <a:prstGeom prst="rect">
              <a:avLst/>
            </a:prstGeom>
          </p:spPr>
          <p:txBody>
            <a:bodyPr vert="horz" lIns="0" tIns="0" rIns="0" bIns="0" rtlCol="0">
              <a:spAutoFit/>
            </a:bodyPr>
            <a:lstStyle>
              <a:lvl1pPr marL="0" indent="0" algn="l" defTabSz="914400" rtl="0" eaLnBrk="1" latinLnBrk="0" hangingPunct="1">
                <a:spcBef>
                  <a:spcPts val="400"/>
                </a:spcBef>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spcBef>
                  <a:spcPts val="400"/>
                </a:spcBef>
                <a:buFont typeface="Arial" panose="020B0604020202020204" pitchFamily="34" charset="0"/>
                <a:buNone/>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27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54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81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5pPr>
              <a:lvl6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6pPr>
              <a:lvl7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7pPr>
              <a:lvl8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8pPr>
              <a:lvl9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9pPr>
            </a:lstStyle>
            <a:p>
              <a:pPr lvl="2"/>
              <a:r>
                <a:rPr lang="en-US" sz="1600" dirty="0"/>
                <a:t>Catheter-based implantation</a:t>
              </a:r>
            </a:p>
            <a:p>
              <a:pPr marL="270000" lvl="3" indent="0">
                <a:buNone/>
              </a:pPr>
              <a:r>
                <a:rPr lang="en-US" sz="1400" i="1" dirty="0"/>
                <a:t>   No chest scar</a:t>
              </a:r>
            </a:p>
            <a:p>
              <a:pPr lvl="2"/>
              <a:r>
                <a:rPr lang="en-US" sz="1600" dirty="0"/>
                <a:t>Device implanted within heart</a:t>
              </a:r>
            </a:p>
            <a:p>
              <a:pPr marL="270000" lvl="3" indent="0">
                <a:buNone/>
              </a:pPr>
              <a:r>
                <a:rPr lang="en-US" sz="1400" i="1" dirty="0"/>
                <a:t>   Minimized infection risk</a:t>
              </a:r>
            </a:p>
            <a:p>
              <a:pPr lvl="2"/>
              <a:r>
                <a:rPr lang="en-US" sz="1600" dirty="0"/>
                <a:t>Inherently MRI safe</a:t>
              </a:r>
            </a:p>
          </p:txBody>
        </p:sp>
        <p:sp>
          <p:nvSpPr>
            <p:cNvPr id="4" name="Right Arrow 3"/>
            <p:cNvSpPr/>
            <p:nvPr/>
          </p:nvSpPr>
          <p:spPr>
            <a:xfrm>
              <a:off x="4464052" y="1599202"/>
              <a:ext cx="1491810" cy="687337"/>
            </a:xfrm>
            <a:prstGeom prst="rightArrow">
              <a:avLst/>
            </a:prstGeom>
            <a:solidFill>
              <a:schemeClr val="tx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4531088" y="1773593"/>
              <a:ext cx="1279860" cy="338554"/>
            </a:xfrm>
            <a:prstGeom prst="rect">
              <a:avLst/>
            </a:prstGeom>
            <a:noFill/>
          </p:spPr>
          <p:txBody>
            <a:bodyPr wrap="square" rtlCol="0">
              <a:spAutoFit/>
            </a:bodyPr>
            <a:lstStyle/>
            <a:p>
              <a:r>
                <a:rPr lang="en-US" sz="1600" dirty="0"/>
                <a:t>The future</a:t>
              </a:r>
            </a:p>
          </p:txBody>
        </p:sp>
        <p:grpSp>
          <p:nvGrpSpPr>
            <p:cNvPr id="23566" name="Group 23565"/>
            <p:cNvGrpSpPr/>
            <p:nvPr/>
          </p:nvGrpSpPr>
          <p:grpSpPr>
            <a:xfrm>
              <a:off x="6233741" y="4358391"/>
              <a:ext cx="1368538" cy="1540759"/>
              <a:chOff x="6233741" y="4358391"/>
              <a:chExt cx="1368538" cy="1540759"/>
            </a:xfrm>
          </p:grpSpPr>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b="-2419"/>
              <a:stretch/>
            </p:blipFill>
            <p:spPr bwMode="auto">
              <a:xfrm rot="16200000">
                <a:off x="6210829" y="4381303"/>
                <a:ext cx="1414361" cy="1368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7369969" y="5600700"/>
                <a:ext cx="204787" cy="8950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566246" y="5231606"/>
                <a:ext cx="0" cy="4585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76319" y="5597526"/>
                <a:ext cx="0" cy="301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559" name="Isosceles Triangle 23558"/>
              <p:cNvSpPr/>
              <p:nvPr/>
            </p:nvSpPr>
            <p:spPr>
              <a:xfrm rot="18822750">
                <a:off x="7389152" y="5582326"/>
                <a:ext cx="176213" cy="2389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7" name="Isosceles Triangle 46"/>
              <p:cNvSpPr/>
              <p:nvPr/>
            </p:nvSpPr>
            <p:spPr>
              <a:xfrm rot="20214309">
                <a:off x="7338593" y="5605617"/>
                <a:ext cx="176213"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cxnSp>
          <p:nvCxnSpPr>
            <p:cNvPr id="54" name="Straight Connector 53"/>
            <p:cNvCxnSpPr/>
            <p:nvPr/>
          </p:nvCxnSpPr>
          <p:spPr>
            <a:xfrm flipH="1">
              <a:off x="7682857" y="3279248"/>
              <a:ext cx="20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1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3047" t="13960" r="28526" b="7074"/>
            <a:stretch>
              <a:fillRect/>
            </a:stretch>
          </p:blipFill>
          <p:spPr bwMode="auto">
            <a:xfrm>
              <a:off x="6318991" y="3274271"/>
              <a:ext cx="1503912" cy="1476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7" name="Straight Connector 56"/>
            <p:cNvCxnSpPr/>
            <p:nvPr/>
          </p:nvCxnSpPr>
          <p:spPr>
            <a:xfrm flipH="1">
              <a:off x="7691095" y="4683825"/>
              <a:ext cx="202788"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893883" y="3271011"/>
              <a:ext cx="0" cy="14128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570" name="Down Arrow 23569"/>
            <p:cNvSpPr/>
            <p:nvPr/>
          </p:nvSpPr>
          <p:spPr>
            <a:xfrm rot="15044279">
              <a:off x="9036221" y="2091613"/>
              <a:ext cx="241147" cy="2879317"/>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23571" name="Rectangle 23570"/>
            <p:cNvSpPr/>
            <p:nvPr/>
          </p:nvSpPr>
          <p:spPr>
            <a:xfrm>
              <a:off x="7684445" y="3792619"/>
              <a:ext cx="198025" cy="369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31531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6" name="Group 45"/>
          <p:cNvGrpSpPr/>
          <p:nvPr/>
        </p:nvGrpSpPr>
        <p:grpSpPr>
          <a:xfrm>
            <a:off x="115637" y="1725561"/>
            <a:ext cx="5998627" cy="4470369"/>
            <a:chOff x="115637" y="1725561"/>
            <a:chExt cx="5998627" cy="4470369"/>
          </a:xfrm>
        </p:grpSpPr>
        <p:pic>
          <p:nvPicPr>
            <p:cNvPr id="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5" y="1725561"/>
              <a:ext cx="5546829" cy="441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a:extLst>
                <a:ext uri="{FF2B5EF4-FFF2-40B4-BE49-F238E27FC236}">
                  <a16:creationId xmlns:a16="http://schemas.microsoft.com/office/drawing/2014/main" id="{6058F294-DD79-413C-963C-DCFC6C6C2589}"/>
                </a:ext>
              </a:extLst>
            </p:cNvPr>
            <p:cNvPicPr/>
            <p:nvPr/>
          </p:nvPicPr>
          <p:blipFill rotWithShape="1">
            <a:blip r:embed="rId4"/>
            <a:srcRect b="54521"/>
            <a:stretch/>
          </p:blipFill>
          <p:spPr>
            <a:xfrm>
              <a:off x="115637" y="4755818"/>
              <a:ext cx="1397763" cy="312501"/>
            </a:xfrm>
            <a:prstGeom prst="rect">
              <a:avLst/>
            </a:prstGeom>
          </p:spPr>
        </p:pic>
        <p:pic>
          <p:nvPicPr>
            <p:cNvPr id="49" name="Picture 48">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3470088" y="5609222"/>
              <a:ext cx="948957" cy="535912"/>
            </a:xfrm>
            <a:prstGeom prst="rect">
              <a:avLst/>
            </a:prstGeom>
            <a:scene3d>
              <a:camera prst="orthographicFront">
                <a:rot lat="0" lon="1080000" rev="0"/>
              </a:camera>
              <a:lightRig rig="threePt" dir="t"/>
            </a:scene3d>
          </p:spPr>
        </p:pic>
        <p:pic>
          <p:nvPicPr>
            <p:cNvPr id="50"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4160531" y="4988117"/>
              <a:ext cx="1275713" cy="1139914"/>
            </a:xfrm>
            <a:prstGeom prst="rect">
              <a:avLst/>
            </a:prstGeom>
          </p:spPr>
        </p:pic>
        <p:sp>
          <p:nvSpPr>
            <p:cNvPr id="51" name="TextBox 50"/>
            <p:cNvSpPr txBox="1"/>
            <p:nvPr/>
          </p:nvSpPr>
          <p:spPr>
            <a:xfrm>
              <a:off x="1873896" y="3665289"/>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sp>
          <p:nvSpPr>
            <p:cNvPr id="52" name="TextBox 51"/>
            <p:cNvSpPr txBox="1"/>
            <p:nvPr/>
          </p:nvSpPr>
          <p:spPr>
            <a:xfrm>
              <a:off x="3760347" y="3743311"/>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20</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 (RX)</a:t>
            </a:r>
          </a:p>
        </p:txBody>
      </p:sp>
      <p:grpSp>
        <p:nvGrpSpPr>
          <p:cNvPr id="8" name="Group 7"/>
          <p:cNvGrpSpPr/>
          <p:nvPr/>
        </p:nvGrpSpPr>
        <p:grpSpPr>
          <a:xfrm>
            <a:off x="5408609" y="1620528"/>
            <a:ext cx="6164676" cy="4525862"/>
            <a:chOff x="5408609" y="1620528"/>
            <a:chExt cx="6164676" cy="4525862"/>
          </a:xfrm>
        </p:grpSpPr>
        <p:grpSp>
          <p:nvGrpSpPr>
            <p:cNvPr id="32" name="Group 31"/>
            <p:cNvGrpSpPr/>
            <p:nvPr/>
          </p:nvGrpSpPr>
          <p:grpSpPr>
            <a:xfrm>
              <a:off x="5408609" y="1620528"/>
              <a:ext cx="6164676" cy="4525862"/>
              <a:chOff x="5408609" y="1620528"/>
              <a:chExt cx="6164676" cy="4525862"/>
            </a:xfrm>
          </p:grpSpPr>
          <p:pic>
            <p:nvPicPr>
              <p:cNvPr id="3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39" name="Group 38">
                <a:extLst>
                  <a:ext uri="{FF2B5EF4-FFF2-40B4-BE49-F238E27FC236}">
                    <a16:creationId xmlns:a16="http://schemas.microsoft.com/office/drawing/2014/main" id="{B5EAC2E6-1392-4263-8723-804CC6A0E1F2}"/>
                  </a:ext>
                </a:extLst>
              </p:cNvPr>
              <p:cNvGrpSpPr/>
              <p:nvPr/>
            </p:nvGrpSpPr>
            <p:grpSpPr>
              <a:xfrm>
                <a:off x="10212614" y="2931886"/>
                <a:ext cx="1177083" cy="502558"/>
                <a:chOff x="525334" y="3858720"/>
                <a:chExt cx="4645703" cy="2508961"/>
              </a:xfrm>
            </p:grpSpPr>
            <p:pic>
              <p:nvPicPr>
                <p:cNvPr id="42" name="Picture 41">
                  <a:extLst>
                    <a:ext uri="{FF2B5EF4-FFF2-40B4-BE49-F238E27FC236}">
                      <a16:creationId xmlns:a16="http://schemas.microsoft.com/office/drawing/2014/main" id="{5C521986-3BD7-4021-AD97-842F48DB2302}"/>
                    </a:ext>
                  </a:extLst>
                </p:cNvPr>
                <p:cNvPicPr/>
                <p:nvPr/>
              </p:nvPicPr>
              <p:blipFill rotWithShape="1">
                <a:blip r:embed="rId9"/>
                <a:srcRect l="4135" t="3280" r="4020" b="52280"/>
                <a:stretch/>
              </p:blipFill>
              <p:spPr>
                <a:xfrm>
                  <a:off x="525334" y="3858720"/>
                  <a:ext cx="4645703" cy="2508961"/>
                </a:xfrm>
                <a:prstGeom prst="rect">
                  <a:avLst/>
                </a:prstGeom>
              </p:spPr>
            </p:pic>
            <p:sp>
              <p:nvSpPr>
                <p:cNvPr id="43" name="Oval 42">
                  <a:extLst>
                    <a:ext uri="{FF2B5EF4-FFF2-40B4-BE49-F238E27FC236}">
                      <a16:creationId xmlns:a16="http://schemas.microsoft.com/office/drawing/2014/main" id="{6C273922-6DE5-4F3A-8D01-9AEF96D5D150}"/>
                    </a:ext>
                  </a:extLst>
                </p:cNvPr>
                <p:cNvSpPr/>
                <p:nvPr/>
              </p:nvSpPr>
              <p:spPr>
                <a:xfrm rot="10800000">
                  <a:off x="1182556" y="4600622"/>
                  <a:ext cx="3631286" cy="14422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0" name="TextBox 39"/>
              <p:cNvSpPr txBox="1"/>
              <p:nvPr/>
            </p:nvSpPr>
            <p:spPr>
              <a:xfrm>
                <a:off x="10246816" y="2372506"/>
                <a:ext cx="1284074" cy="415498"/>
              </a:xfrm>
              <a:prstGeom prst="rect">
                <a:avLst/>
              </a:prstGeom>
              <a:noFill/>
            </p:spPr>
            <p:txBody>
              <a:bodyPr wrap="square" rtlCol="0">
                <a:spAutoFit/>
              </a:bodyPr>
              <a:lstStyle/>
              <a:p>
                <a:r>
                  <a:rPr lang="en-US" sz="1050" b="1" dirty="0">
                    <a:solidFill>
                      <a:srgbClr val="FF0000"/>
                    </a:solidFill>
                    <a:latin typeface="Sitka Banner"/>
                  </a:rPr>
                  <a:t>Down-sampling:</a:t>
                </a:r>
              </a:p>
              <a:p>
                <a:r>
                  <a:rPr lang="en-US" sz="1050" b="1" dirty="0">
                    <a:solidFill>
                      <a:srgbClr val="FF0000"/>
                    </a:solidFill>
                    <a:latin typeface="Sitka Banner"/>
                  </a:rPr>
                  <a:t>/100</a:t>
                </a:r>
              </a:p>
            </p:txBody>
          </p:sp>
          <p:pic>
            <p:nvPicPr>
              <p:cNvPr id="41"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pic>
          <p:nvPicPr>
            <p:cNvPr id="38"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82" t="12869" r="-1" b="14703"/>
            <a:stretch/>
          </p:blipFill>
          <p:spPr bwMode="auto">
            <a:xfrm>
              <a:off x="9556661" y="5368238"/>
              <a:ext cx="1085005" cy="24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6" name="Picture 4" descr="C:\Users\cheny\AppData\Local\Microsoft\Windows\Temporary Internet Files\Content.IE5\1K5SRB6G\490px-Magnifying_glass_icon.svg[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74133" y="5055134"/>
            <a:ext cx="377917" cy="3779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57012" y="5868699"/>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p:cNvPicPr>
            <a:picLocks noChangeAspect="1"/>
          </p:cNvPicPr>
          <p:nvPr/>
        </p:nvPicPr>
        <p:blipFill>
          <a:blip r:embed="rId13"/>
          <a:stretch>
            <a:fillRect/>
          </a:stretch>
        </p:blipFill>
        <p:spPr>
          <a:xfrm>
            <a:off x="1926130" y="3238769"/>
            <a:ext cx="1637532" cy="308257"/>
          </a:xfrm>
          <a:prstGeom prst="rect">
            <a:avLst/>
          </a:prstGeom>
        </p:spPr>
      </p:pic>
      <p:pic>
        <p:nvPicPr>
          <p:cNvPr id="28"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31960" y="3042821"/>
            <a:ext cx="1609847" cy="35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9" name="Group 28"/>
          <p:cNvGrpSpPr/>
          <p:nvPr/>
        </p:nvGrpSpPr>
        <p:grpSpPr>
          <a:xfrm>
            <a:off x="6341807" y="2667717"/>
            <a:ext cx="1076263" cy="349804"/>
            <a:chOff x="2616386" y="1407841"/>
            <a:chExt cx="6177491" cy="1731964"/>
          </a:xfrm>
        </p:grpSpPr>
        <p:pic>
          <p:nvPicPr>
            <p:cNvPr id="30" name="Picture 29">
              <a:extLst>
                <a:ext uri="{FF2B5EF4-FFF2-40B4-BE49-F238E27FC236}">
                  <a16:creationId xmlns:a16="http://schemas.microsoft.com/office/drawing/2014/main" id="{FBFC73E4-9D00-438E-9DA0-C02FAEB96C14}"/>
                </a:ext>
              </a:extLst>
            </p:cNvPr>
            <p:cNvPicPr/>
            <p:nvPr/>
          </p:nvPicPr>
          <p:blipFill rotWithShape="1">
            <a:blip r:embed="rId9"/>
            <a:srcRect t="54332"/>
            <a:stretch/>
          </p:blipFill>
          <p:spPr>
            <a:xfrm>
              <a:off x="2616386" y="1407841"/>
              <a:ext cx="6177491" cy="1731964"/>
            </a:xfrm>
            <a:prstGeom prst="rect">
              <a:avLst/>
            </a:prstGeom>
          </p:spPr>
        </p:pic>
        <p:sp>
          <p:nvSpPr>
            <p:cNvPr id="31" name="Oval 30">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4" name="Title 1">
            <a:extLst>
              <a:ext uri="{FF2B5EF4-FFF2-40B4-BE49-F238E27FC236}">
                <a16:creationId xmlns:a16="http://schemas.microsoft.com/office/drawing/2014/main" id="{3DBB0A1F-B170-46AF-AB2A-A15FB27CF2E7}"/>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Tree>
    <p:extLst>
      <p:ext uri="{BB962C8B-B14F-4D97-AF65-F5344CB8AC3E}">
        <p14:creationId xmlns:p14="http://schemas.microsoft.com/office/powerpoint/2010/main" val="409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p:cNvGrpSpPr/>
          <p:nvPr/>
        </p:nvGrpSpPr>
        <p:grpSpPr>
          <a:xfrm>
            <a:off x="115637" y="1725561"/>
            <a:ext cx="5998627" cy="4470369"/>
            <a:chOff x="115637" y="1725561"/>
            <a:chExt cx="5998627" cy="4470369"/>
          </a:xfrm>
        </p:grpSpPr>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5" y="1725561"/>
              <a:ext cx="5546829" cy="441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1">
              <a:extLst>
                <a:ext uri="{FF2B5EF4-FFF2-40B4-BE49-F238E27FC236}">
                  <a16:creationId xmlns:a16="http://schemas.microsoft.com/office/drawing/2014/main" id="{6058F294-DD79-413C-963C-DCFC6C6C2589}"/>
                </a:ext>
              </a:extLst>
            </p:cNvPr>
            <p:cNvPicPr/>
            <p:nvPr/>
          </p:nvPicPr>
          <p:blipFill rotWithShape="1">
            <a:blip r:embed="rId4"/>
            <a:srcRect b="54521"/>
            <a:stretch/>
          </p:blipFill>
          <p:spPr>
            <a:xfrm>
              <a:off x="115637" y="4755818"/>
              <a:ext cx="1397763" cy="312501"/>
            </a:xfrm>
            <a:prstGeom prst="rect">
              <a:avLst/>
            </a:prstGeom>
          </p:spPr>
        </p:pic>
        <p:pic>
          <p:nvPicPr>
            <p:cNvPr id="43" name="Picture 42">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3470088" y="5609222"/>
              <a:ext cx="948957" cy="535912"/>
            </a:xfrm>
            <a:prstGeom prst="rect">
              <a:avLst/>
            </a:prstGeom>
            <a:scene3d>
              <a:camera prst="orthographicFront">
                <a:rot lat="0" lon="1080000" rev="0"/>
              </a:camera>
              <a:lightRig rig="threePt" dir="t"/>
            </a:scene3d>
          </p:spPr>
        </p:pic>
        <p:pic>
          <p:nvPicPr>
            <p:cNvPr id="44"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4160531" y="4988117"/>
              <a:ext cx="1275713" cy="1139914"/>
            </a:xfrm>
            <a:prstGeom prst="rect">
              <a:avLst/>
            </a:prstGeom>
          </p:spPr>
        </p:pic>
        <p:sp>
          <p:nvSpPr>
            <p:cNvPr id="45" name="TextBox 44"/>
            <p:cNvSpPr txBox="1"/>
            <p:nvPr/>
          </p:nvSpPr>
          <p:spPr>
            <a:xfrm>
              <a:off x="1873896" y="3665289"/>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sp>
          <p:nvSpPr>
            <p:cNvPr id="46" name="TextBox 45"/>
            <p:cNvSpPr txBox="1"/>
            <p:nvPr/>
          </p:nvSpPr>
          <p:spPr>
            <a:xfrm>
              <a:off x="3760347" y="3743311"/>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grpSp>
        <p:nvGrpSpPr>
          <p:cNvPr id="49" name="Group 48"/>
          <p:cNvGrpSpPr/>
          <p:nvPr/>
        </p:nvGrpSpPr>
        <p:grpSpPr>
          <a:xfrm>
            <a:off x="5408609" y="1620528"/>
            <a:ext cx="6164676" cy="4525862"/>
            <a:chOff x="5408609" y="1620528"/>
            <a:chExt cx="6164676" cy="4525862"/>
          </a:xfrm>
        </p:grpSpPr>
        <p:grpSp>
          <p:nvGrpSpPr>
            <p:cNvPr id="50" name="Group 49"/>
            <p:cNvGrpSpPr/>
            <p:nvPr/>
          </p:nvGrpSpPr>
          <p:grpSpPr>
            <a:xfrm>
              <a:off x="5408609" y="1620528"/>
              <a:ext cx="6164676" cy="4525862"/>
              <a:chOff x="5408609" y="1620528"/>
              <a:chExt cx="6164676" cy="4525862"/>
            </a:xfrm>
          </p:grpSpPr>
          <p:pic>
            <p:nvPicPr>
              <p:cNvPr id="5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52">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77" name="Group 76">
                <a:extLst>
                  <a:ext uri="{FF2B5EF4-FFF2-40B4-BE49-F238E27FC236}">
                    <a16:creationId xmlns:a16="http://schemas.microsoft.com/office/drawing/2014/main" id="{B5EAC2E6-1392-4263-8723-804CC6A0E1F2}"/>
                  </a:ext>
                </a:extLst>
              </p:cNvPr>
              <p:cNvGrpSpPr/>
              <p:nvPr/>
            </p:nvGrpSpPr>
            <p:grpSpPr>
              <a:xfrm>
                <a:off x="10246816" y="3017521"/>
                <a:ext cx="1190742" cy="464945"/>
                <a:chOff x="660323" y="4286242"/>
                <a:chExt cx="4699611" cy="2321183"/>
              </a:xfrm>
            </p:grpSpPr>
            <p:pic>
              <p:nvPicPr>
                <p:cNvPr id="80" name="Picture 79">
                  <a:extLst>
                    <a:ext uri="{FF2B5EF4-FFF2-40B4-BE49-F238E27FC236}">
                      <a16:creationId xmlns:a16="http://schemas.microsoft.com/office/drawing/2014/main" id="{5C521986-3BD7-4021-AD97-842F48DB2302}"/>
                    </a:ext>
                  </a:extLst>
                </p:cNvPr>
                <p:cNvPicPr/>
                <p:nvPr/>
              </p:nvPicPr>
              <p:blipFill rotWithShape="1">
                <a:blip r:embed="rId9"/>
                <a:srcRect b="46782"/>
                <a:stretch/>
              </p:blipFill>
              <p:spPr>
                <a:xfrm>
                  <a:off x="660323" y="4286242"/>
                  <a:ext cx="4699611" cy="2321183"/>
                </a:xfrm>
                <a:prstGeom prst="rect">
                  <a:avLst/>
                </a:prstGeom>
              </p:spPr>
            </p:pic>
            <p:sp>
              <p:nvSpPr>
                <p:cNvPr id="81" name="Oval 80">
                  <a:extLst>
                    <a:ext uri="{FF2B5EF4-FFF2-40B4-BE49-F238E27FC236}">
                      <a16:creationId xmlns:a16="http://schemas.microsoft.com/office/drawing/2014/main" id="{6C273922-6DE5-4F3A-8D01-9AEF96D5D150}"/>
                    </a:ext>
                  </a:extLst>
                </p:cNvPr>
                <p:cNvSpPr/>
                <p:nvPr/>
              </p:nvSpPr>
              <p:spPr>
                <a:xfrm rot="10800000">
                  <a:off x="1182556" y="4600622"/>
                  <a:ext cx="3631286" cy="14422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8" name="TextBox 77"/>
              <p:cNvSpPr txBox="1"/>
              <p:nvPr/>
            </p:nvSpPr>
            <p:spPr>
              <a:xfrm>
                <a:off x="10246816" y="2372506"/>
                <a:ext cx="1284074" cy="415498"/>
              </a:xfrm>
              <a:prstGeom prst="rect">
                <a:avLst/>
              </a:prstGeom>
              <a:noFill/>
            </p:spPr>
            <p:txBody>
              <a:bodyPr wrap="square" rtlCol="0">
                <a:spAutoFit/>
              </a:bodyPr>
              <a:lstStyle/>
              <a:p>
                <a:r>
                  <a:rPr lang="en-US" sz="1050" b="1" dirty="0">
                    <a:solidFill>
                      <a:srgbClr val="FF0000"/>
                    </a:solidFill>
                    <a:latin typeface="Sitka Banner"/>
                  </a:rPr>
                  <a:t>Up-sampling:</a:t>
                </a:r>
              </a:p>
              <a:p>
                <a:r>
                  <a:rPr lang="en-US" sz="1050" b="1" dirty="0">
                    <a:solidFill>
                      <a:srgbClr val="FF0000"/>
                    </a:solidFill>
                    <a:latin typeface="Sitka Banner"/>
                  </a:rPr>
                  <a:t>/200</a:t>
                </a:r>
              </a:p>
            </p:txBody>
          </p:sp>
          <p:pic>
            <p:nvPicPr>
              <p:cNvPr id="79"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pic>
          <p:nvPicPr>
            <p:cNvPr id="5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23365" y="5371969"/>
              <a:ext cx="1018301" cy="25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4" name="Group 53"/>
          <p:cNvGrpSpPr/>
          <p:nvPr/>
        </p:nvGrpSpPr>
        <p:grpSpPr>
          <a:xfrm>
            <a:off x="6341807" y="2667717"/>
            <a:ext cx="1076263" cy="349804"/>
            <a:chOff x="2616386" y="1407841"/>
            <a:chExt cx="6177491" cy="1731964"/>
          </a:xfrm>
        </p:grpSpPr>
        <p:pic>
          <p:nvPicPr>
            <p:cNvPr id="55" name="Picture 54">
              <a:extLst>
                <a:ext uri="{FF2B5EF4-FFF2-40B4-BE49-F238E27FC236}">
                  <a16:creationId xmlns:a16="http://schemas.microsoft.com/office/drawing/2014/main" id="{FBFC73E4-9D00-438E-9DA0-C02FAEB96C14}"/>
                </a:ext>
              </a:extLst>
            </p:cNvPr>
            <p:cNvPicPr/>
            <p:nvPr/>
          </p:nvPicPr>
          <p:blipFill rotWithShape="1">
            <a:blip r:embed="rId9"/>
            <a:srcRect t="54332"/>
            <a:stretch/>
          </p:blipFill>
          <p:spPr>
            <a:xfrm>
              <a:off x="2616386" y="1407841"/>
              <a:ext cx="6177491" cy="1731964"/>
            </a:xfrm>
            <a:prstGeom prst="rect">
              <a:avLst/>
            </a:prstGeom>
          </p:spPr>
        </p:pic>
        <p:sp>
          <p:nvSpPr>
            <p:cNvPr id="59" name="Oval 58">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4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65730" y="5877178"/>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31960" y="3042821"/>
            <a:ext cx="1609847" cy="35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57"/>
          <p:cNvPicPr>
            <a:picLocks noChangeAspect="1"/>
          </p:cNvPicPr>
          <p:nvPr/>
        </p:nvPicPr>
        <p:blipFill>
          <a:blip r:embed="rId13"/>
          <a:stretch>
            <a:fillRect/>
          </a:stretch>
        </p:blipFill>
        <p:spPr>
          <a:xfrm>
            <a:off x="1926130" y="3238769"/>
            <a:ext cx="1637532" cy="308257"/>
          </a:xfrm>
          <a:prstGeom prst="rect">
            <a:avLst/>
          </a:prstGeom>
        </p:spPr>
      </p:pic>
      <p:sp>
        <p:nvSpPr>
          <p:cNvPr id="64" name="TextBox 63"/>
          <p:cNvSpPr txBox="1"/>
          <p:nvPr/>
        </p:nvSpPr>
        <p:spPr>
          <a:xfrm>
            <a:off x="4308623" y="4800146"/>
            <a:ext cx="1303507" cy="415498"/>
          </a:xfrm>
          <a:prstGeom prst="rect">
            <a:avLst/>
          </a:prstGeom>
          <a:noFill/>
        </p:spPr>
        <p:txBody>
          <a:bodyPr wrap="square" rtlCol="0">
            <a:spAutoFit/>
          </a:bodyPr>
          <a:lstStyle/>
          <a:p>
            <a:r>
              <a:rPr lang="en-US" sz="1050" dirty="0">
                <a:solidFill>
                  <a:srgbClr val="FF0000"/>
                </a:solidFill>
                <a:latin typeface="Sitka Banner"/>
              </a:rPr>
              <a:t>‘0’ </a:t>
            </a:r>
            <a:r>
              <a:rPr lang="en-US" sz="1050" dirty="0">
                <a:solidFill>
                  <a:srgbClr val="FF0000"/>
                </a:solidFill>
                <a:latin typeface="Sitka Banner"/>
                <a:sym typeface="Wingdings" panose="05000000000000000000" pitchFamily="2" charset="2"/>
              </a:rPr>
              <a:t></a:t>
            </a:r>
            <a:r>
              <a:rPr lang="en-US" sz="1050" dirty="0">
                <a:solidFill>
                  <a:srgbClr val="FF0000"/>
                </a:solidFill>
                <a:latin typeface="Sitka Banner"/>
              </a:rPr>
              <a:t> 25kHz*2pi; ‘1’ </a:t>
            </a:r>
            <a:r>
              <a:rPr lang="en-US" sz="1050" dirty="0">
                <a:solidFill>
                  <a:srgbClr val="FF0000"/>
                </a:solidFill>
                <a:latin typeface="Sitka Banner"/>
                <a:sym typeface="Wingdings" panose="05000000000000000000" pitchFamily="2" charset="2"/>
              </a:rPr>
              <a:t> 35KHz*2pi</a:t>
            </a:r>
            <a:endParaRPr lang="en-US" sz="1050" dirty="0">
              <a:solidFill>
                <a:srgbClr val="FF0000"/>
              </a:solidFill>
              <a:latin typeface="Sitka Banner"/>
            </a:endParaRPr>
          </a:p>
        </p:txBody>
      </p:sp>
      <p:sp>
        <p:nvSpPr>
          <p:cNvPr id="2" name="Title 1">
            <a:extLst>
              <a:ext uri="{FF2B5EF4-FFF2-40B4-BE49-F238E27FC236}">
                <a16:creationId xmlns:a16="http://schemas.microsoft.com/office/drawing/2014/main" id="{0FF2C301-88FC-4522-A4F1-6ACC3D4E6B2F}"/>
              </a:ext>
            </a:extLst>
          </p:cNvPr>
          <p:cNvSpPr>
            <a:spLocks noGrp="1"/>
          </p:cNvSpPr>
          <p:nvPr>
            <p:ph type="title"/>
          </p:nvPr>
        </p:nvSpPr>
        <p:spPr/>
        <p:txBody>
          <a:bodyPr/>
          <a:lstStyle/>
          <a:p>
            <a:r>
              <a:rPr lang="en-US" dirty="0"/>
              <a:t>A Deeper Look into FSK</a:t>
            </a:r>
          </a:p>
        </p:txBody>
      </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21</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a:t>
            </a:r>
          </a:p>
        </p:txBody>
      </p:sp>
      <p:sp>
        <p:nvSpPr>
          <p:cNvPr id="29" name="Slide Number Placeholder 4">
            <a:extLst>
              <a:ext uri="{FF2B5EF4-FFF2-40B4-BE49-F238E27FC236}">
                <a16:creationId xmlns:a16="http://schemas.microsoft.com/office/drawing/2014/main" id="{E9DBC8A4-2B08-41DD-B4B3-396FFE1510C6}"/>
              </a:ext>
            </a:extLst>
          </p:cNvPr>
          <p:cNvSpPr txBox="1">
            <a:spLocks/>
          </p:cNvSpPr>
          <p:nvPr/>
        </p:nvSpPr>
        <p:spPr bwMode="gray">
          <a:xfrm>
            <a:off x="2616611" y="5132359"/>
            <a:ext cx="613917" cy="17706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fld id="{8D7026E9-6606-4B7C-9DC5-0640007BDBAE}" type="slidenum">
              <a:rPr lang="en-US" smtClean="0"/>
              <a:pPr lvl="2"/>
              <a:t>21</a:t>
            </a:fld>
            <a:endParaRPr lang="en-US" dirty="0"/>
          </a:p>
        </p:txBody>
      </p:sp>
      <p:grpSp>
        <p:nvGrpSpPr>
          <p:cNvPr id="10" name="Group 9"/>
          <p:cNvGrpSpPr/>
          <p:nvPr/>
        </p:nvGrpSpPr>
        <p:grpSpPr>
          <a:xfrm>
            <a:off x="501717" y="1300332"/>
            <a:ext cx="11342805" cy="5323668"/>
            <a:chOff x="549891" y="1211276"/>
            <a:chExt cx="11342805" cy="5323668"/>
          </a:xfrm>
        </p:grpSpPr>
        <p:sp>
          <p:nvSpPr>
            <p:cNvPr id="6" name="Rectangle 5"/>
            <p:cNvSpPr/>
            <p:nvPr/>
          </p:nvSpPr>
          <p:spPr>
            <a:xfrm>
              <a:off x="549891" y="1211276"/>
              <a:ext cx="11342805" cy="5148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C:\Users\cheny\AppData\Local\Microsoft\Windows\Temporary Internet Files\Content.IE5\1K5SRB6G\490px-Magnifying_glass_icon.svg[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58579" y="5309419"/>
              <a:ext cx="1225525" cy="1225525"/>
            </a:xfrm>
            <a:prstGeom prst="rect">
              <a:avLst/>
            </a:prstGeom>
            <a:noFill/>
            <a:extLst>
              <a:ext uri="{909E8E84-426E-40DD-AFC4-6F175D3DCCD1}">
                <a14:hiddenFill xmlns:a14="http://schemas.microsoft.com/office/drawing/2010/main">
                  <a:solidFill>
                    <a:srgbClr val="FFFFFF"/>
                  </a:solidFill>
                </a14:hiddenFill>
              </a:ext>
            </a:extLst>
          </p:spPr>
        </p:pic>
        <p:sp>
          <p:nvSpPr>
            <p:cNvPr id="60" name="Notched Right Arrow 59"/>
            <p:cNvSpPr/>
            <p:nvPr/>
          </p:nvSpPr>
          <p:spPr>
            <a:xfrm rot="5400000">
              <a:off x="4146837" y="3057693"/>
              <a:ext cx="524940" cy="294968"/>
            </a:xfrm>
            <a:prstGeom prst="notchedRightArrow">
              <a:avLst>
                <a:gd name="adj1" fmla="val 50000"/>
                <a:gd name="adj2" fmla="val 644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3" name="TextBox 62"/>
            <p:cNvSpPr txBox="1"/>
            <p:nvPr/>
          </p:nvSpPr>
          <p:spPr>
            <a:xfrm>
              <a:off x="4601836" y="2885265"/>
              <a:ext cx="4287146" cy="523220"/>
            </a:xfrm>
            <a:prstGeom prst="rect">
              <a:avLst/>
            </a:prstGeom>
            <a:noFill/>
          </p:spPr>
          <p:txBody>
            <a:bodyPr wrap="square" rtlCol="0">
              <a:spAutoFit/>
            </a:bodyPr>
            <a:lstStyle/>
            <a:p>
              <a:r>
                <a:rPr lang="en-US" sz="1400" dirty="0">
                  <a:solidFill>
                    <a:srgbClr val="FF0000"/>
                  </a:solidFill>
                  <a:latin typeface="Sitka Banner"/>
                </a:rPr>
                <a:t>(1)Down-sample again:/2 to recover the original symbol rate</a:t>
              </a:r>
            </a:p>
            <a:p>
              <a:r>
                <a:rPr lang="en-US" sz="1400" dirty="0">
                  <a:solidFill>
                    <a:srgbClr val="FF0000"/>
                  </a:solidFill>
                  <a:latin typeface="Sitka Banner"/>
                </a:rPr>
                <a:t>(2) Further Smooth the signal</a:t>
              </a:r>
            </a:p>
          </p:txBody>
        </p:sp>
        <p:pic>
          <p:nvPicPr>
            <p:cNvPr id="48" name="Picture 2"/>
            <p:cNvPicPr>
              <a:picLocks noChangeAspect="1" noChangeArrowheads="1"/>
            </p:cNvPicPr>
            <p:nvPr/>
          </p:nvPicPr>
          <p:blipFill rotWithShape="1">
            <a:blip r:embed="rId15">
              <a:extLst>
                <a:ext uri="{28A0092B-C50C-407E-A947-70E740481C1C}">
                  <a14:useLocalDpi xmlns:a14="http://schemas.microsoft.com/office/drawing/2010/main" val="0"/>
                </a:ext>
              </a:extLst>
            </a:blip>
            <a:srcRect l="3906" t="11239" b="11885"/>
            <a:stretch/>
          </p:blipFill>
          <p:spPr bwMode="auto">
            <a:xfrm>
              <a:off x="2788371" y="1544485"/>
              <a:ext cx="6009207" cy="124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170" name="Picture 2"/>
          <p:cNvPicPr>
            <a:picLocks noChangeAspect="1" noChangeArrowheads="1"/>
          </p:cNvPicPr>
          <p:nvPr/>
        </p:nvPicPr>
        <p:blipFill rotWithShape="1">
          <a:blip r:embed="rId16">
            <a:grayscl/>
            <a:extLst>
              <a:ext uri="{28A0092B-C50C-407E-A947-70E740481C1C}">
                <a14:useLocalDpi xmlns:a14="http://schemas.microsoft.com/office/drawing/2010/main" val="0"/>
              </a:ext>
            </a:extLst>
          </a:blip>
          <a:srcRect l="1384" b="13913"/>
          <a:stretch/>
        </p:blipFill>
        <p:spPr bwMode="auto">
          <a:xfrm>
            <a:off x="2736712" y="3819234"/>
            <a:ext cx="6009207" cy="121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TextBox 81"/>
          <p:cNvSpPr txBox="1"/>
          <p:nvPr/>
        </p:nvSpPr>
        <p:spPr>
          <a:xfrm>
            <a:off x="6584104" y="5656991"/>
            <a:ext cx="3002348" cy="261610"/>
          </a:xfrm>
          <a:prstGeom prst="rect">
            <a:avLst/>
          </a:prstGeom>
          <a:noFill/>
        </p:spPr>
        <p:txBody>
          <a:bodyPr wrap="square" rtlCol="0">
            <a:spAutoFit/>
          </a:bodyPr>
          <a:lstStyle/>
          <a:p>
            <a:r>
              <a:rPr lang="en-US" sz="1100" dirty="0">
                <a:latin typeface="Sitka Banner"/>
              </a:rPr>
              <a:t>Example here is 1,0,1,0,… signal sequence</a:t>
            </a:r>
          </a:p>
        </p:txBody>
      </p:sp>
      <p:sp>
        <p:nvSpPr>
          <p:cNvPr id="35" name="TextBox 34"/>
          <p:cNvSpPr txBox="1"/>
          <p:nvPr/>
        </p:nvSpPr>
        <p:spPr>
          <a:xfrm>
            <a:off x="3884799" y="1278460"/>
            <a:ext cx="4208171" cy="307777"/>
          </a:xfrm>
          <a:prstGeom prst="rect">
            <a:avLst/>
          </a:prstGeom>
          <a:noFill/>
        </p:spPr>
        <p:txBody>
          <a:bodyPr wrap="square" rtlCol="0">
            <a:spAutoFit/>
          </a:bodyPr>
          <a:lstStyle/>
          <a:p>
            <a:r>
              <a:rPr lang="en-US" sz="1400" b="1" dirty="0"/>
              <a:t>Recovered Signal in Time Domain</a:t>
            </a:r>
          </a:p>
        </p:txBody>
      </p:sp>
      <p:sp>
        <p:nvSpPr>
          <p:cNvPr id="56" name="TextBox 55"/>
          <p:cNvSpPr txBox="1"/>
          <p:nvPr/>
        </p:nvSpPr>
        <p:spPr>
          <a:xfrm>
            <a:off x="3949262" y="3605253"/>
            <a:ext cx="4456912" cy="307777"/>
          </a:xfrm>
          <a:prstGeom prst="rect">
            <a:avLst/>
          </a:prstGeom>
          <a:noFill/>
        </p:spPr>
        <p:txBody>
          <a:bodyPr wrap="square" rtlCol="0">
            <a:spAutoFit/>
          </a:bodyPr>
          <a:lstStyle/>
          <a:p>
            <a:r>
              <a:rPr lang="en-US" sz="1400" b="1" dirty="0"/>
              <a:t>Further Recovered Signal in Time Domain</a:t>
            </a:r>
          </a:p>
        </p:txBody>
      </p:sp>
    </p:spTree>
    <p:extLst>
      <p:ext uri="{BB962C8B-B14F-4D97-AF65-F5344CB8AC3E}">
        <p14:creationId xmlns:p14="http://schemas.microsoft.com/office/powerpoint/2010/main" val="117039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170"/>
                                        </p:tgtEl>
                                      </p:cBhvr>
                                      <p:by x="20000" y="20000"/>
                                    </p:animScale>
                                  </p:childTnLst>
                                </p:cTn>
                              </p:par>
                              <p:par>
                                <p:cTn id="7" presetID="50" presetClass="path" presetSubtype="0" accel="50000" decel="50000" fill="hold" nodeType="withEffect">
                                  <p:stCondLst>
                                    <p:cond delay="0"/>
                                  </p:stCondLst>
                                  <p:childTnLst>
                                    <p:animMotion origin="layout" path="M -7.52408E-7 1.11111E-6 L 0.11039 1.11111E-6 C 0.15985 1.11111E-6 0.22104 0.06805 0.22104 0.12361 L 0.22104 0.24745 " pathEditMode="relative" rAng="0" ptsTypes="AAAA">
                                      <p:cBhvr>
                                        <p:cTn id="8" dur="2000" fill="hold"/>
                                        <p:tgtEl>
                                          <p:spTgt spid="7170"/>
                                        </p:tgtEl>
                                        <p:attrNameLst>
                                          <p:attrName>ppt_x</p:attrName>
                                          <p:attrName>ppt_y</p:attrName>
                                        </p:attrNameLst>
                                      </p:cBhvr>
                                      <p:rCtr x="11052" y="12361"/>
                                    </p:animMotion>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5"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0" name="Group 49"/>
          <p:cNvGrpSpPr/>
          <p:nvPr/>
        </p:nvGrpSpPr>
        <p:grpSpPr>
          <a:xfrm>
            <a:off x="115637" y="1725561"/>
            <a:ext cx="5998627" cy="4470369"/>
            <a:chOff x="115637" y="1725561"/>
            <a:chExt cx="5998627" cy="4470369"/>
          </a:xfrm>
        </p:grpSpPr>
        <p:pic>
          <p:nvPicPr>
            <p:cNvPr id="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5" y="1725561"/>
              <a:ext cx="5546829" cy="441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51">
              <a:extLst>
                <a:ext uri="{FF2B5EF4-FFF2-40B4-BE49-F238E27FC236}">
                  <a16:creationId xmlns:a16="http://schemas.microsoft.com/office/drawing/2014/main" id="{6058F294-DD79-413C-963C-DCFC6C6C2589}"/>
                </a:ext>
              </a:extLst>
            </p:cNvPr>
            <p:cNvPicPr/>
            <p:nvPr/>
          </p:nvPicPr>
          <p:blipFill rotWithShape="1">
            <a:blip r:embed="rId4"/>
            <a:srcRect b="54521"/>
            <a:stretch/>
          </p:blipFill>
          <p:spPr>
            <a:xfrm>
              <a:off x="115637" y="4755818"/>
              <a:ext cx="1397763" cy="312501"/>
            </a:xfrm>
            <a:prstGeom prst="rect">
              <a:avLst/>
            </a:prstGeom>
          </p:spPr>
        </p:pic>
        <p:pic>
          <p:nvPicPr>
            <p:cNvPr id="53" name="Picture 52">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3470088" y="5609222"/>
              <a:ext cx="948957" cy="535912"/>
            </a:xfrm>
            <a:prstGeom prst="rect">
              <a:avLst/>
            </a:prstGeom>
            <a:scene3d>
              <a:camera prst="orthographicFront">
                <a:rot lat="0" lon="1080000" rev="0"/>
              </a:camera>
              <a:lightRig rig="threePt" dir="t"/>
            </a:scene3d>
          </p:spPr>
        </p:pic>
        <p:pic>
          <p:nvPicPr>
            <p:cNvPr id="54"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4160531" y="4988117"/>
              <a:ext cx="1275713" cy="1139914"/>
            </a:xfrm>
            <a:prstGeom prst="rect">
              <a:avLst/>
            </a:prstGeom>
          </p:spPr>
        </p:pic>
        <p:sp>
          <p:nvSpPr>
            <p:cNvPr id="55" name="TextBox 54"/>
            <p:cNvSpPr txBox="1"/>
            <p:nvPr/>
          </p:nvSpPr>
          <p:spPr>
            <a:xfrm>
              <a:off x="1873896" y="3665289"/>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sp>
          <p:nvSpPr>
            <p:cNvPr id="56" name="TextBox 55"/>
            <p:cNvSpPr txBox="1"/>
            <p:nvPr/>
          </p:nvSpPr>
          <p:spPr>
            <a:xfrm>
              <a:off x="3760347" y="3743311"/>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sp>
        <p:nvSpPr>
          <p:cNvPr id="2" name="Title 1">
            <a:extLst>
              <a:ext uri="{FF2B5EF4-FFF2-40B4-BE49-F238E27FC236}">
                <a16:creationId xmlns:a16="http://schemas.microsoft.com/office/drawing/2014/main" id="{0FF2C301-88FC-4522-A4F1-6ACC3D4E6B2F}"/>
              </a:ext>
            </a:extLst>
          </p:cNvPr>
          <p:cNvSpPr>
            <a:spLocks noGrp="1"/>
          </p:cNvSpPr>
          <p:nvPr>
            <p:ph type="title"/>
          </p:nvPr>
        </p:nvSpPr>
        <p:spPr/>
        <p:txBody>
          <a:bodyPr/>
          <a:lstStyle/>
          <a:p>
            <a:r>
              <a:rPr lang="en-US" dirty="0"/>
              <a:t>A Deeper Look into FSK</a:t>
            </a:r>
          </a:p>
        </p:txBody>
      </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22</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Modulation(TX)</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 (RX)</a:t>
            </a:r>
          </a:p>
        </p:txBody>
      </p:sp>
      <p:grpSp>
        <p:nvGrpSpPr>
          <p:cNvPr id="10" name="Group 9"/>
          <p:cNvGrpSpPr/>
          <p:nvPr/>
        </p:nvGrpSpPr>
        <p:grpSpPr>
          <a:xfrm>
            <a:off x="5408609" y="1620528"/>
            <a:ext cx="6164676" cy="4773072"/>
            <a:chOff x="5408609" y="1620528"/>
            <a:chExt cx="6164676" cy="4773072"/>
          </a:xfrm>
        </p:grpSpPr>
        <p:grpSp>
          <p:nvGrpSpPr>
            <p:cNvPr id="36" name="Group 35"/>
            <p:cNvGrpSpPr/>
            <p:nvPr/>
          </p:nvGrpSpPr>
          <p:grpSpPr>
            <a:xfrm>
              <a:off x="5408609" y="1620528"/>
              <a:ext cx="6164676" cy="4525862"/>
              <a:chOff x="5408609" y="1620528"/>
              <a:chExt cx="6164676" cy="4525862"/>
            </a:xfrm>
          </p:grpSpPr>
          <p:grpSp>
            <p:nvGrpSpPr>
              <p:cNvPr id="39" name="Group 38"/>
              <p:cNvGrpSpPr/>
              <p:nvPr/>
            </p:nvGrpSpPr>
            <p:grpSpPr>
              <a:xfrm>
                <a:off x="5408609" y="1620528"/>
                <a:ext cx="6164676" cy="4525862"/>
                <a:chOff x="5408609" y="1620528"/>
                <a:chExt cx="6164676" cy="4525862"/>
              </a:xfrm>
            </p:grpSpPr>
            <p:pic>
              <p:nvPicPr>
                <p:cNvPr id="4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1">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43" name="Group 42">
                  <a:extLst>
                    <a:ext uri="{FF2B5EF4-FFF2-40B4-BE49-F238E27FC236}">
                      <a16:creationId xmlns:a16="http://schemas.microsoft.com/office/drawing/2014/main" id="{B5EAC2E6-1392-4263-8723-804CC6A0E1F2}"/>
                    </a:ext>
                  </a:extLst>
                </p:cNvPr>
                <p:cNvGrpSpPr/>
                <p:nvPr/>
              </p:nvGrpSpPr>
              <p:grpSpPr>
                <a:xfrm>
                  <a:off x="10246816" y="3017521"/>
                  <a:ext cx="1190742" cy="464945"/>
                  <a:chOff x="660323" y="4286242"/>
                  <a:chExt cx="4699611" cy="2321183"/>
                </a:xfrm>
              </p:grpSpPr>
              <p:pic>
                <p:nvPicPr>
                  <p:cNvPr id="48" name="Picture 47">
                    <a:extLst>
                      <a:ext uri="{FF2B5EF4-FFF2-40B4-BE49-F238E27FC236}">
                        <a16:creationId xmlns:a16="http://schemas.microsoft.com/office/drawing/2014/main" id="{5C521986-3BD7-4021-AD97-842F48DB2302}"/>
                      </a:ext>
                    </a:extLst>
                  </p:cNvPr>
                  <p:cNvPicPr/>
                  <p:nvPr/>
                </p:nvPicPr>
                <p:blipFill rotWithShape="1">
                  <a:blip r:embed="rId9"/>
                  <a:srcRect b="46782"/>
                  <a:stretch/>
                </p:blipFill>
                <p:spPr>
                  <a:xfrm>
                    <a:off x="660323" y="4286242"/>
                    <a:ext cx="4699611" cy="2321183"/>
                  </a:xfrm>
                  <a:prstGeom prst="rect">
                    <a:avLst/>
                  </a:prstGeom>
                </p:spPr>
              </p:pic>
              <p:sp>
                <p:nvSpPr>
                  <p:cNvPr id="49" name="Oval 48">
                    <a:extLst>
                      <a:ext uri="{FF2B5EF4-FFF2-40B4-BE49-F238E27FC236}">
                        <a16:creationId xmlns:a16="http://schemas.microsoft.com/office/drawing/2014/main" id="{6C273922-6DE5-4F3A-8D01-9AEF96D5D150}"/>
                      </a:ext>
                    </a:extLst>
                  </p:cNvPr>
                  <p:cNvSpPr/>
                  <p:nvPr/>
                </p:nvSpPr>
                <p:spPr>
                  <a:xfrm rot="10800000">
                    <a:off x="1182556" y="4600622"/>
                    <a:ext cx="3631286" cy="14422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6" name="TextBox 45"/>
                <p:cNvSpPr txBox="1"/>
                <p:nvPr/>
              </p:nvSpPr>
              <p:spPr>
                <a:xfrm>
                  <a:off x="10246816" y="2372506"/>
                  <a:ext cx="1284074" cy="415498"/>
                </a:xfrm>
                <a:prstGeom prst="rect">
                  <a:avLst/>
                </a:prstGeom>
                <a:noFill/>
              </p:spPr>
              <p:txBody>
                <a:bodyPr wrap="square" rtlCol="0">
                  <a:spAutoFit/>
                </a:bodyPr>
                <a:lstStyle/>
                <a:p>
                  <a:r>
                    <a:rPr lang="en-US" sz="1050" b="1" dirty="0">
                      <a:solidFill>
                        <a:srgbClr val="FF0000"/>
                      </a:solidFill>
                      <a:latin typeface="Sitka Banner"/>
                    </a:rPr>
                    <a:t>Up-sampling:</a:t>
                  </a:r>
                </a:p>
                <a:p>
                  <a:r>
                    <a:rPr lang="en-US" sz="1050" b="1" dirty="0">
                      <a:solidFill>
                        <a:srgbClr val="FF0000"/>
                      </a:solidFill>
                      <a:latin typeface="Sitka Banner"/>
                    </a:rPr>
                    <a:t>/200</a:t>
                  </a:r>
                </a:p>
              </p:txBody>
            </p:sp>
            <p:pic>
              <p:nvPicPr>
                <p:cNvPr id="47"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pic>
            <p:nvPicPr>
              <p:cNvPr id="4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23365" y="5371969"/>
                <a:ext cx="1018301" cy="25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2" name="Picture 2"/>
            <p:cNvPicPr>
              <a:picLocks noChangeAspect="1" noChangeArrowheads="1"/>
            </p:cNvPicPr>
            <p:nvPr/>
          </p:nvPicPr>
          <p:blipFill>
            <a:blip r:embed="rId11" cstate="print">
              <a:grayscl/>
              <a:extLst>
                <a:ext uri="{28A0092B-C50C-407E-A947-70E740481C1C}">
                  <a14:useLocalDpi xmlns:a14="http://schemas.microsoft.com/office/drawing/2010/main" val="0"/>
                </a:ext>
              </a:extLst>
            </a:blip>
            <a:srcRect/>
            <a:stretch>
              <a:fillRect/>
            </a:stretch>
          </p:blipFill>
          <p:spPr bwMode="auto">
            <a:xfrm flipV="1">
              <a:off x="7848693" y="6037703"/>
              <a:ext cx="1226727" cy="355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7" name="Picture 4" descr="C:\Users\cheny\AppData\Local\Microsoft\Windows\Temporary Internet Files\Content.IE5\1K5SRB6G\490px-Magnifying_glass_icon.svg[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87109" y="5058589"/>
            <a:ext cx="377917" cy="3779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3"/>
          <a:stretch>
            <a:fillRect/>
          </a:stretch>
        </p:blipFill>
        <p:spPr>
          <a:xfrm>
            <a:off x="1926130" y="3238769"/>
            <a:ext cx="1637532" cy="308257"/>
          </a:xfrm>
          <a:prstGeom prst="rect">
            <a:avLst/>
          </a:prstGeom>
        </p:spPr>
      </p:pic>
      <p:pic>
        <p:nvPicPr>
          <p:cNvPr id="3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31960" y="3042821"/>
            <a:ext cx="1609847" cy="35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65730" y="5877178"/>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4" name="Group 33"/>
          <p:cNvGrpSpPr/>
          <p:nvPr/>
        </p:nvGrpSpPr>
        <p:grpSpPr>
          <a:xfrm>
            <a:off x="6341807" y="2667717"/>
            <a:ext cx="1076263" cy="349804"/>
            <a:chOff x="2616386" y="1407841"/>
            <a:chExt cx="6177491" cy="1731964"/>
          </a:xfrm>
        </p:grpSpPr>
        <p:pic>
          <p:nvPicPr>
            <p:cNvPr id="35" name="Picture 34">
              <a:extLst>
                <a:ext uri="{FF2B5EF4-FFF2-40B4-BE49-F238E27FC236}">
                  <a16:creationId xmlns:a16="http://schemas.microsoft.com/office/drawing/2014/main" id="{FBFC73E4-9D00-438E-9DA0-C02FAEB96C14}"/>
                </a:ext>
              </a:extLst>
            </p:cNvPr>
            <p:cNvPicPr/>
            <p:nvPr/>
          </p:nvPicPr>
          <p:blipFill rotWithShape="1">
            <a:blip r:embed="rId9"/>
            <a:srcRect t="54332"/>
            <a:stretch/>
          </p:blipFill>
          <p:spPr>
            <a:xfrm>
              <a:off x="2616386" y="1407841"/>
              <a:ext cx="6177491" cy="1731964"/>
            </a:xfrm>
            <a:prstGeom prst="rect">
              <a:avLst/>
            </a:prstGeom>
          </p:spPr>
        </p:pic>
        <p:sp>
          <p:nvSpPr>
            <p:cNvPr id="38" name="Oval 37">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91335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6" name="Group 95"/>
          <p:cNvGrpSpPr/>
          <p:nvPr/>
        </p:nvGrpSpPr>
        <p:grpSpPr>
          <a:xfrm>
            <a:off x="115637" y="1725561"/>
            <a:ext cx="5998627" cy="4470369"/>
            <a:chOff x="115637" y="1725561"/>
            <a:chExt cx="5998627" cy="4470369"/>
          </a:xfrm>
        </p:grpSpPr>
        <p:pic>
          <p:nvPicPr>
            <p:cNvPr id="9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35" y="1725561"/>
              <a:ext cx="5546829" cy="4419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 name="Picture 97">
              <a:extLst>
                <a:ext uri="{FF2B5EF4-FFF2-40B4-BE49-F238E27FC236}">
                  <a16:creationId xmlns:a16="http://schemas.microsoft.com/office/drawing/2014/main" id="{6058F294-DD79-413C-963C-DCFC6C6C2589}"/>
                </a:ext>
              </a:extLst>
            </p:cNvPr>
            <p:cNvPicPr/>
            <p:nvPr/>
          </p:nvPicPr>
          <p:blipFill rotWithShape="1">
            <a:blip r:embed="rId4"/>
            <a:srcRect b="54521"/>
            <a:stretch/>
          </p:blipFill>
          <p:spPr>
            <a:xfrm>
              <a:off x="115637" y="4755818"/>
              <a:ext cx="1397763" cy="312501"/>
            </a:xfrm>
            <a:prstGeom prst="rect">
              <a:avLst/>
            </a:prstGeom>
          </p:spPr>
        </p:pic>
        <p:pic>
          <p:nvPicPr>
            <p:cNvPr id="99" name="Picture 98">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3470088" y="5609222"/>
              <a:ext cx="948957" cy="535912"/>
            </a:xfrm>
            <a:prstGeom prst="rect">
              <a:avLst/>
            </a:prstGeom>
            <a:scene3d>
              <a:camera prst="orthographicFront">
                <a:rot lat="0" lon="1080000" rev="0"/>
              </a:camera>
              <a:lightRig rig="threePt" dir="t"/>
            </a:scene3d>
          </p:spPr>
        </p:pic>
        <p:pic>
          <p:nvPicPr>
            <p:cNvPr id="100"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882" t="18552" r="10517" b="21353"/>
            <a:stretch/>
          </p:blipFill>
          <p:spPr>
            <a:xfrm rot="2923647">
              <a:off x="4160531" y="4988117"/>
              <a:ext cx="1275713" cy="1139914"/>
            </a:xfrm>
            <a:prstGeom prst="rect">
              <a:avLst/>
            </a:prstGeom>
          </p:spPr>
        </p:pic>
        <p:sp>
          <p:nvSpPr>
            <p:cNvPr id="101" name="TextBox 100"/>
            <p:cNvSpPr txBox="1"/>
            <p:nvPr/>
          </p:nvSpPr>
          <p:spPr>
            <a:xfrm>
              <a:off x="1873896" y="3665289"/>
              <a:ext cx="1284074" cy="900246"/>
            </a:xfrm>
            <a:prstGeom prst="rect">
              <a:avLst/>
            </a:prstGeom>
            <a:noFill/>
          </p:spPr>
          <p:txBody>
            <a:bodyPr wrap="square" rtlCol="0">
              <a:spAutoFit/>
            </a:bodyPr>
            <a:lstStyle/>
            <a:p>
              <a:r>
                <a:rPr lang="en-US" sz="1050" b="1" dirty="0">
                  <a:solidFill>
                    <a:srgbClr val="FF0000"/>
                  </a:solidFill>
                  <a:latin typeface="Sitka Banner"/>
                </a:rPr>
                <a:t>Up-sampling:</a:t>
              </a:r>
            </a:p>
            <a:p>
              <a:endParaRPr lang="en-US" sz="1050" b="1" dirty="0">
                <a:solidFill>
                  <a:srgbClr val="FF0000"/>
                </a:solidFill>
                <a:latin typeface="Sitka Banner"/>
              </a:endParaRPr>
            </a:p>
            <a:p>
              <a:r>
                <a:rPr lang="en-US" sz="1050" b="1" dirty="0">
                  <a:solidFill>
                    <a:srgbClr val="FF0000"/>
                  </a:solidFill>
                  <a:latin typeface="Sitka Banner"/>
                </a:rPr>
                <a:t>Repeat each symbol X 200 times</a:t>
              </a:r>
            </a:p>
          </p:txBody>
        </p:sp>
        <p:sp>
          <p:nvSpPr>
            <p:cNvPr id="102" name="TextBox 101"/>
            <p:cNvSpPr txBox="1"/>
            <p:nvPr/>
          </p:nvSpPr>
          <p:spPr>
            <a:xfrm>
              <a:off x="3760347" y="3743311"/>
              <a:ext cx="1038040" cy="577081"/>
            </a:xfrm>
            <a:prstGeom prst="rect">
              <a:avLst/>
            </a:prstGeom>
            <a:noFill/>
          </p:spPr>
          <p:txBody>
            <a:bodyPr wrap="square" rtlCol="0">
              <a:spAutoFit/>
            </a:bodyPr>
            <a:lstStyle/>
            <a:p>
              <a:r>
                <a:rPr lang="en-US" sz="1050" b="1" dirty="0">
                  <a:solidFill>
                    <a:srgbClr val="FF0000"/>
                  </a:solidFill>
                  <a:latin typeface="Sitka Banner"/>
                </a:rPr>
                <a:t>‘0’ </a:t>
              </a:r>
              <a:r>
                <a:rPr lang="en-US" sz="1050" b="1" dirty="0">
                  <a:solidFill>
                    <a:srgbClr val="FF0000"/>
                  </a:solidFill>
                  <a:latin typeface="Sitka Banner"/>
                  <a:sym typeface="Wingdings" panose="05000000000000000000" pitchFamily="2" charset="2"/>
                </a:rPr>
                <a:t></a:t>
              </a:r>
              <a:r>
                <a:rPr lang="en-US" sz="1050" b="1" dirty="0">
                  <a:solidFill>
                    <a:srgbClr val="FF0000"/>
                  </a:solidFill>
                  <a:latin typeface="Sitka Banner"/>
                </a:rPr>
                <a:t> 25kHz</a:t>
              </a:r>
            </a:p>
            <a:p>
              <a:r>
                <a:rPr lang="en-US" sz="1050" b="1" dirty="0">
                  <a:solidFill>
                    <a:srgbClr val="FF0000"/>
                  </a:solidFill>
                  <a:latin typeface="Sitka Banner"/>
                </a:rPr>
                <a:t> </a:t>
              </a:r>
            </a:p>
            <a:p>
              <a:r>
                <a:rPr lang="en-US" sz="1050" b="1" dirty="0">
                  <a:solidFill>
                    <a:srgbClr val="FF0000"/>
                  </a:solidFill>
                  <a:latin typeface="Sitka Banner"/>
                </a:rPr>
                <a:t>‘1’ </a:t>
              </a:r>
              <a:r>
                <a:rPr lang="en-US" sz="1050" b="1" dirty="0">
                  <a:solidFill>
                    <a:srgbClr val="FF0000"/>
                  </a:solidFill>
                  <a:latin typeface="Sitka Banner"/>
                  <a:sym typeface="Wingdings" panose="05000000000000000000" pitchFamily="2" charset="2"/>
                </a:rPr>
                <a:t> 35KHz</a:t>
              </a:r>
              <a:endParaRPr lang="en-US" sz="1050" b="1" dirty="0">
                <a:solidFill>
                  <a:srgbClr val="FF0000"/>
                </a:solidFill>
                <a:latin typeface="Sitka Banner"/>
              </a:endParaRPr>
            </a:p>
          </p:txBody>
        </p:sp>
      </p:grpSp>
      <p:grpSp>
        <p:nvGrpSpPr>
          <p:cNvPr id="68" name="Group 67"/>
          <p:cNvGrpSpPr/>
          <p:nvPr/>
        </p:nvGrpSpPr>
        <p:grpSpPr>
          <a:xfrm>
            <a:off x="5408609" y="1620528"/>
            <a:ext cx="6164676" cy="4773072"/>
            <a:chOff x="5408609" y="1620528"/>
            <a:chExt cx="6164676" cy="4773072"/>
          </a:xfrm>
        </p:grpSpPr>
        <p:grpSp>
          <p:nvGrpSpPr>
            <p:cNvPr id="85" name="Group 84"/>
            <p:cNvGrpSpPr/>
            <p:nvPr/>
          </p:nvGrpSpPr>
          <p:grpSpPr>
            <a:xfrm>
              <a:off x="5408609" y="1620528"/>
              <a:ext cx="6164676" cy="4525862"/>
              <a:chOff x="5408609" y="1620528"/>
              <a:chExt cx="6164676" cy="4525862"/>
            </a:xfrm>
          </p:grpSpPr>
          <p:grpSp>
            <p:nvGrpSpPr>
              <p:cNvPr id="87" name="Group 86"/>
              <p:cNvGrpSpPr/>
              <p:nvPr/>
            </p:nvGrpSpPr>
            <p:grpSpPr>
              <a:xfrm>
                <a:off x="5408609" y="1620528"/>
                <a:ext cx="6164676" cy="4525862"/>
                <a:chOff x="5408609" y="1620528"/>
                <a:chExt cx="6164676" cy="4525862"/>
              </a:xfrm>
            </p:grpSpPr>
            <p:pic>
              <p:nvPicPr>
                <p:cNvPr id="8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1807" y="2084435"/>
                  <a:ext cx="5231478" cy="4061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89">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grpSp>
              <p:nvGrpSpPr>
                <p:cNvPr id="91" name="Group 90">
                  <a:extLst>
                    <a:ext uri="{FF2B5EF4-FFF2-40B4-BE49-F238E27FC236}">
                      <a16:creationId xmlns:a16="http://schemas.microsoft.com/office/drawing/2014/main" id="{B5EAC2E6-1392-4263-8723-804CC6A0E1F2}"/>
                    </a:ext>
                  </a:extLst>
                </p:cNvPr>
                <p:cNvGrpSpPr/>
                <p:nvPr/>
              </p:nvGrpSpPr>
              <p:grpSpPr>
                <a:xfrm>
                  <a:off x="10246816" y="3017521"/>
                  <a:ext cx="1190742" cy="464945"/>
                  <a:chOff x="660323" y="4286242"/>
                  <a:chExt cx="4699611" cy="2321183"/>
                </a:xfrm>
              </p:grpSpPr>
              <p:pic>
                <p:nvPicPr>
                  <p:cNvPr id="94" name="Picture 93">
                    <a:extLst>
                      <a:ext uri="{FF2B5EF4-FFF2-40B4-BE49-F238E27FC236}">
                        <a16:creationId xmlns:a16="http://schemas.microsoft.com/office/drawing/2014/main" id="{5C521986-3BD7-4021-AD97-842F48DB2302}"/>
                      </a:ext>
                    </a:extLst>
                  </p:cNvPr>
                  <p:cNvPicPr/>
                  <p:nvPr/>
                </p:nvPicPr>
                <p:blipFill rotWithShape="1">
                  <a:blip r:embed="rId9"/>
                  <a:srcRect b="46782"/>
                  <a:stretch/>
                </p:blipFill>
                <p:spPr>
                  <a:xfrm>
                    <a:off x="660323" y="4286242"/>
                    <a:ext cx="4699611" cy="2321183"/>
                  </a:xfrm>
                  <a:prstGeom prst="rect">
                    <a:avLst/>
                  </a:prstGeom>
                </p:spPr>
              </p:pic>
              <p:sp>
                <p:nvSpPr>
                  <p:cNvPr id="95" name="Oval 94">
                    <a:extLst>
                      <a:ext uri="{FF2B5EF4-FFF2-40B4-BE49-F238E27FC236}">
                        <a16:creationId xmlns:a16="http://schemas.microsoft.com/office/drawing/2014/main" id="{6C273922-6DE5-4F3A-8D01-9AEF96D5D150}"/>
                      </a:ext>
                    </a:extLst>
                  </p:cNvPr>
                  <p:cNvSpPr/>
                  <p:nvPr/>
                </p:nvSpPr>
                <p:spPr>
                  <a:xfrm rot="10800000">
                    <a:off x="1182556" y="4600622"/>
                    <a:ext cx="3631286" cy="14422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2" name="TextBox 91"/>
                <p:cNvSpPr txBox="1"/>
                <p:nvPr/>
              </p:nvSpPr>
              <p:spPr>
                <a:xfrm>
                  <a:off x="10246816" y="2372506"/>
                  <a:ext cx="1284074" cy="415498"/>
                </a:xfrm>
                <a:prstGeom prst="rect">
                  <a:avLst/>
                </a:prstGeom>
                <a:noFill/>
              </p:spPr>
              <p:txBody>
                <a:bodyPr wrap="square" rtlCol="0">
                  <a:spAutoFit/>
                </a:bodyPr>
                <a:lstStyle/>
                <a:p>
                  <a:r>
                    <a:rPr lang="en-US" sz="1050" b="1" dirty="0">
                      <a:solidFill>
                        <a:srgbClr val="FF0000"/>
                      </a:solidFill>
                      <a:latin typeface="Sitka Banner"/>
                    </a:rPr>
                    <a:t>Up-sampling:</a:t>
                  </a:r>
                </a:p>
                <a:p>
                  <a:r>
                    <a:rPr lang="en-US" sz="1050" b="1" dirty="0">
                      <a:solidFill>
                        <a:srgbClr val="FF0000"/>
                      </a:solidFill>
                      <a:latin typeface="Sitka Banner"/>
                    </a:rPr>
                    <a:t>/200</a:t>
                  </a:r>
                </a:p>
              </p:txBody>
            </p:sp>
            <p:pic>
              <p:nvPicPr>
                <p:cNvPr id="93" name="Graphic 7" descr="Wi-Fi">
                  <a:extLst>
                    <a:ext uri="{FF2B5EF4-FFF2-40B4-BE49-F238E27FC236}">
                      <a16:creationId xmlns:a16="http://schemas.microsoft.com/office/drawing/2014/main" id="{88DAA2D1-03B8-4955-9F7A-FBF44E7BFBA1}"/>
                    </a:ext>
                  </a:extLst>
                </p:cNvPr>
                <p:cNvPicPr>
                  <a:picLocks noChangeAspect="1"/>
                </p:cNvPicPr>
                <p:nvPr/>
              </p:nvPicPr>
              <p:blipFill rotWithShape="1">
                <a:blip r:embed="rId6">
                  <a:lum bright="7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11360" t="18552" r="12616" b="21353"/>
                <a:stretch/>
              </p:blipFill>
              <p:spPr>
                <a:xfrm rot="2923647">
                  <a:off x="5353674" y="1675463"/>
                  <a:ext cx="1249784" cy="1139914"/>
                </a:xfrm>
                <a:prstGeom prst="rect">
                  <a:avLst/>
                </a:prstGeom>
              </p:spPr>
            </p:pic>
          </p:grpSp>
          <p:pic>
            <p:nvPicPr>
              <p:cNvPr id="8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23365" y="5371969"/>
                <a:ext cx="1018301" cy="253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6" name="Picture 2"/>
            <p:cNvPicPr>
              <a:picLocks noChangeAspect="1" noChangeArrowheads="1"/>
            </p:cNvPicPr>
            <p:nvPr/>
          </p:nvPicPr>
          <p:blipFill>
            <a:blip r:embed="rId11" cstate="print">
              <a:grayscl/>
              <a:extLst>
                <a:ext uri="{28A0092B-C50C-407E-A947-70E740481C1C}">
                  <a14:useLocalDpi xmlns:a14="http://schemas.microsoft.com/office/drawing/2010/main" val="0"/>
                </a:ext>
              </a:extLst>
            </a:blip>
            <a:srcRect/>
            <a:stretch>
              <a:fillRect/>
            </a:stretch>
          </p:blipFill>
          <p:spPr bwMode="auto">
            <a:xfrm flipV="1">
              <a:off x="7848693" y="6037703"/>
              <a:ext cx="1226727" cy="355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6" name="Group 45"/>
          <p:cNvGrpSpPr/>
          <p:nvPr/>
        </p:nvGrpSpPr>
        <p:grpSpPr>
          <a:xfrm>
            <a:off x="6341807" y="2667717"/>
            <a:ext cx="1076263" cy="349804"/>
            <a:chOff x="2616386" y="1407841"/>
            <a:chExt cx="6177491" cy="1731964"/>
          </a:xfrm>
        </p:grpSpPr>
        <p:pic>
          <p:nvPicPr>
            <p:cNvPr id="47" name="Picture 46">
              <a:extLst>
                <a:ext uri="{FF2B5EF4-FFF2-40B4-BE49-F238E27FC236}">
                  <a16:creationId xmlns:a16="http://schemas.microsoft.com/office/drawing/2014/main" id="{FBFC73E4-9D00-438E-9DA0-C02FAEB96C14}"/>
                </a:ext>
              </a:extLst>
            </p:cNvPr>
            <p:cNvPicPr/>
            <p:nvPr/>
          </p:nvPicPr>
          <p:blipFill rotWithShape="1">
            <a:blip r:embed="rId9"/>
            <a:srcRect t="54332"/>
            <a:stretch/>
          </p:blipFill>
          <p:spPr>
            <a:xfrm>
              <a:off x="2616386" y="1407841"/>
              <a:ext cx="6177491" cy="1731964"/>
            </a:xfrm>
            <a:prstGeom prst="rect">
              <a:avLst/>
            </a:prstGeom>
          </p:spPr>
        </p:pic>
        <p:sp>
          <p:nvSpPr>
            <p:cNvPr id="48" name="Oval 47">
              <a:extLst>
                <a:ext uri="{FF2B5EF4-FFF2-40B4-BE49-F238E27FC236}">
                  <a16:creationId xmlns:a16="http://schemas.microsoft.com/office/drawing/2014/main" id="{E567AE9B-8825-4721-89E1-DE79686D8682}"/>
                </a:ext>
              </a:extLst>
            </p:cNvPr>
            <p:cNvSpPr/>
            <p:nvPr/>
          </p:nvSpPr>
          <p:spPr>
            <a:xfrm rot="10800000">
              <a:off x="5652198" y="1673778"/>
              <a:ext cx="198789" cy="659269"/>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45"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57012" y="5868699"/>
            <a:ext cx="1015918"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31960" y="3042821"/>
            <a:ext cx="1609847" cy="35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1"/>
          <p:cNvPicPr>
            <a:picLocks noChangeAspect="1"/>
          </p:cNvPicPr>
          <p:nvPr/>
        </p:nvPicPr>
        <p:blipFill>
          <a:blip r:embed="rId14"/>
          <a:stretch>
            <a:fillRect/>
          </a:stretch>
        </p:blipFill>
        <p:spPr>
          <a:xfrm>
            <a:off x="1926130" y="3238769"/>
            <a:ext cx="1637532" cy="308257"/>
          </a:xfrm>
          <a:prstGeom prst="rect">
            <a:avLst/>
          </a:prstGeom>
        </p:spPr>
      </p:pic>
      <p:sp>
        <p:nvSpPr>
          <p:cNvPr id="35" name="TextBox 34"/>
          <p:cNvSpPr txBox="1"/>
          <p:nvPr/>
        </p:nvSpPr>
        <p:spPr>
          <a:xfrm>
            <a:off x="8053966" y="4804673"/>
            <a:ext cx="404234" cy="253916"/>
          </a:xfrm>
          <a:prstGeom prst="rect">
            <a:avLst/>
          </a:prstGeom>
          <a:noFill/>
        </p:spPr>
        <p:txBody>
          <a:bodyPr wrap="square" rtlCol="0">
            <a:spAutoFit/>
          </a:bodyPr>
          <a:lstStyle/>
          <a:p>
            <a:r>
              <a:rPr lang="en-US" sz="1050" b="1" dirty="0">
                <a:solidFill>
                  <a:srgbClr val="FF0000"/>
                </a:solidFill>
                <a:latin typeface="Sitka Banner"/>
              </a:rPr>
              <a:t>/  2</a:t>
            </a:r>
          </a:p>
        </p:txBody>
      </p:sp>
      <p:pic>
        <p:nvPicPr>
          <p:cNvPr id="25" name="Picture 24">
            <a:extLst>
              <a:ext uri="{FF2B5EF4-FFF2-40B4-BE49-F238E27FC236}">
                <a16:creationId xmlns:a16="http://schemas.microsoft.com/office/drawing/2014/main" id="{6A837BBE-4589-4FC5-A8D6-C5AEA08DBD7A}"/>
              </a:ext>
            </a:extLst>
          </p:cNvPr>
          <p:cNvPicPr>
            <a:picLocks noChangeAspect="1"/>
          </p:cNvPicPr>
          <p:nvPr/>
        </p:nvPicPr>
        <p:blipFill>
          <a:blip r:embed="rId5"/>
          <a:stretch>
            <a:fillRect/>
          </a:stretch>
        </p:blipFill>
        <p:spPr>
          <a:xfrm>
            <a:off x="6341807" y="1725561"/>
            <a:ext cx="934261" cy="527613"/>
          </a:xfrm>
          <a:prstGeom prst="rect">
            <a:avLst/>
          </a:prstGeom>
          <a:scene3d>
            <a:camera prst="orthographicFront">
              <a:rot lat="0" lon="1080000" rev="0"/>
            </a:camera>
            <a:lightRig rig="threePt" dir="t"/>
          </a:scene3d>
        </p:spPr>
      </p:pic>
      <p:sp>
        <p:nvSpPr>
          <p:cNvPr id="2" name="Title 1">
            <a:extLst>
              <a:ext uri="{FF2B5EF4-FFF2-40B4-BE49-F238E27FC236}">
                <a16:creationId xmlns:a16="http://schemas.microsoft.com/office/drawing/2014/main" id="{0FF2C301-88FC-4522-A4F1-6ACC3D4E6B2F}"/>
              </a:ext>
            </a:extLst>
          </p:cNvPr>
          <p:cNvSpPr>
            <a:spLocks noGrp="1"/>
          </p:cNvSpPr>
          <p:nvPr>
            <p:ph type="title"/>
          </p:nvPr>
        </p:nvSpPr>
        <p:spPr/>
        <p:txBody>
          <a:bodyPr/>
          <a:lstStyle/>
          <a:p>
            <a:r>
              <a:rPr lang="en-US" dirty="0"/>
              <a:t>A Deeper Look into FSK</a:t>
            </a:r>
          </a:p>
        </p:txBody>
      </p:sp>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23</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a:t>
            </a:r>
          </a:p>
        </p:txBody>
      </p:sp>
      <p:sp>
        <p:nvSpPr>
          <p:cNvPr id="6" name="Rectangle 5"/>
          <p:cNvSpPr/>
          <p:nvPr/>
        </p:nvSpPr>
        <p:spPr>
          <a:xfrm>
            <a:off x="418115" y="1244868"/>
            <a:ext cx="11777059" cy="5148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C:\Users\cheny\AppData\Local\Microsoft\Windows\Temporary Internet Files\Content.IE5\1K5SRB6G\490px-Magnifying_glass_icon.svg[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58579" y="5309419"/>
            <a:ext cx="1225525" cy="1225525"/>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4">
            <a:extLst>
              <a:ext uri="{FF2B5EF4-FFF2-40B4-BE49-F238E27FC236}">
                <a16:creationId xmlns:a16="http://schemas.microsoft.com/office/drawing/2014/main" id="{E9DBC8A4-2B08-41DD-B4B3-396FFE1510C6}"/>
              </a:ext>
            </a:extLst>
          </p:cNvPr>
          <p:cNvSpPr txBox="1">
            <a:spLocks/>
          </p:cNvSpPr>
          <p:nvPr/>
        </p:nvSpPr>
        <p:spPr bwMode="gray">
          <a:xfrm>
            <a:off x="2616611" y="5132359"/>
            <a:ext cx="613917" cy="177060"/>
          </a:xfrm>
          <a:prstGeom prst="rect">
            <a:avLst/>
          </a:prstGeom>
        </p:spPr>
        <p:txBody>
          <a:bodyPr vert="horz" lIns="0" tIns="0" rIns="0" bIns="0" rtlCol="0" anchor="ctr"/>
          <a:lstStyle>
            <a:defPPr>
              <a:defRPr lang="de-DE"/>
            </a:defPPr>
            <a:lvl1pPr marL="0" algn="l" defTabSz="914400" rtl="0" eaLnBrk="1" latinLnBrk="0" hangingPunct="1">
              <a:defRPr sz="1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0" indent="0" algn="l" defTabSz="914400" rtl="0" eaLnBrk="1" latinLnBrk="0" hangingPunct="1">
              <a:defRPr sz="10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fld id="{8D7026E9-6606-4B7C-9DC5-0640007BDBAE}" type="slidenum">
              <a:rPr lang="en-US" smtClean="0"/>
              <a:pPr lvl="2"/>
              <a:t>23</a:t>
            </a:fld>
            <a:endParaRPr lang="en-US" dirty="0"/>
          </a:p>
        </p:txBody>
      </p:sp>
      <p:sp>
        <p:nvSpPr>
          <p:cNvPr id="60" name="Notched Right Arrow 59"/>
          <p:cNvSpPr/>
          <p:nvPr/>
        </p:nvSpPr>
        <p:spPr>
          <a:xfrm rot="5400000">
            <a:off x="4202169" y="3317734"/>
            <a:ext cx="524940" cy="294968"/>
          </a:xfrm>
          <a:prstGeom prst="notchedRightArrow">
            <a:avLst>
              <a:gd name="adj1" fmla="val 50000"/>
              <a:gd name="adj2" fmla="val 644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3" name="TextBox 62"/>
          <p:cNvSpPr txBox="1"/>
          <p:nvPr/>
        </p:nvSpPr>
        <p:spPr>
          <a:xfrm>
            <a:off x="4693667" y="3181105"/>
            <a:ext cx="4063247" cy="523220"/>
          </a:xfrm>
          <a:prstGeom prst="rect">
            <a:avLst/>
          </a:prstGeom>
          <a:noFill/>
        </p:spPr>
        <p:txBody>
          <a:bodyPr wrap="square" rtlCol="0">
            <a:spAutoFit/>
          </a:bodyPr>
          <a:lstStyle/>
          <a:p>
            <a:r>
              <a:rPr lang="en-US" sz="1400" b="1" dirty="0">
                <a:solidFill>
                  <a:srgbClr val="FF0000"/>
                </a:solidFill>
                <a:latin typeface="Sitka Banner"/>
              </a:rPr>
              <a:t>Truncate float to Binary: </a:t>
            </a:r>
          </a:p>
          <a:p>
            <a:r>
              <a:rPr lang="en-US" sz="1400" dirty="0">
                <a:solidFill>
                  <a:srgbClr val="FF0000"/>
                </a:solidFill>
                <a:latin typeface="Sitka Banner"/>
              </a:rPr>
              <a:t>positive </a:t>
            </a:r>
            <a:r>
              <a:rPr lang="en-US" sz="1400" dirty="0">
                <a:solidFill>
                  <a:srgbClr val="FF0000"/>
                </a:solidFill>
                <a:latin typeface="Sitka Banner"/>
                <a:sym typeface="Wingdings" panose="05000000000000000000" pitchFamily="2" charset="2"/>
              </a:rPr>
              <a:t>1; negative 0</a:t>
            </a:r>
            <a:endParaRPr lang="en-US" sz="1400" dirty="0">
              <a:solidFill>
                <a:srgbClr val="FF0000"/>
              </a:solidFill>
              <a:latin typeface="Sitka Banner"/>
            </a:endParaRPr>
          </a:p>
        </p:txBody>
      </p:sp>
      <p:pic>
        <p:nvPicPr>
          <p:cNvPr id="7170" name="Picture 2"/>
          <p:cNvPicPr>
            <a:picLocks noChangeAspect="1" noChangeArrowheads="1"/>
          </p:cNvPicPr>
          <p:nvPr/>
        </p:nvPicPr>
        <p:blipFill rotWithShape="1">
          <a:blip r:embed="rId16">
            <a:grayscl/>
            <a:extLst>
              <a:ext uri="{28A0092B-C50C-407E-A947-70E740481C1C}">
                <a14:useLocalDpi xmlns:a14="http://schemas.microsoft.com/office/drawing/2010/main" val="0"/>
              </a:ext>
            </a:extLst>
          </a:blip>
          <a:srcRect l="2122" b="11307"/>
          <a:stretch/>
        </p:blipFill>
        <p:spPr bwMode="auto">
          <a:xfrm>
            <a:off x="2793650" y="1730976"/>
            <a:ext cx="5881720" cy="1243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rotWithShape="1">
          <a:blip r:embed="rId17">
            <a:extLst>
              <a:ext uri="{28A0092B-C50C-407E-A947-70E740481C1C}">
                <a14:useLocalDpi xmlns:a14="http://schemas.microsoft.com/office/drawing/2010/main" val="0"/>
              </a:ext>
            </a:extLst>
          </a:blip>
          <a:srcRect l="4126" t="9752" b="13300"/>
          <a:stretch/>
        </p:blipFill>
        <p:spPr bwMode="auto">
          <a:xfrm>
            <a:off x="2793651" y="3867207"/>
            <a:ext cx="5946582" cy="1024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 name="TextBox 102"/>
          <p:cNvSpPr txBox="1"/>
          <p:nvPr/>
        </p:nvSpPr>
        <p:spPr>
          <a:xfrm>
            <a:off x="6584104" y="5656991"/>
            <a:ext cx="3002348" cy="261610"/>
          </a:xfrm>
          <a:prstGeom prst="rect">
            <a:avLst/>
          </a:prstGeom>
          <a:noFill/>
        </p:spPr>
        <p:txBody>
          <a:bodyPr wrap="square" rtlCol="0">
            <a:spAutoFit/>
          </a:bodyPr>
          <a:lstStyle/>
          <a:p>
            <a:r>
              <a:rPr lang="en-US" sz="1100" dirty="0">
                <a:latin typeface="Sitka Banner"/>
              </a:rPr>
              <a:t>Example here is 1,0,1,0,… signal sequence</a:t>
            </a:r>
          </a:p>
        </p:txBody>
      </p:sp>
      <p:grpSp>
        <p:nvGrpSpPr>
          <p:cNvPr id="10" name="Group 9"/>
          <p:cNvGrpSpPr/>
          <p:nvPr/>
        </p:nvGrpSpPr>
        <p:grpSpPr>
          <a:xfrm>
            <a:off x="9075420" y="1337344"/>
            <a:ext cx="2799893" cy="2436613"/>
            <a:chOff x="8549239" y="1430594"/>
            <a:chExt cx="3166552" cy="3245061"/>
          </a:xfrm>
        </p:grpSpPr>
        <p:pic>
          <p:nvPicPr>
            <p:cNvPr id="7" name="Picture 6"/>
            <p:cNvPicPr>
              <a:picLocks noChangeAspect="1"/>
            </p:cNvPicPr>
            <p:nvPr/>
          </p:nvPicPr>
          <p:blipFill rotWithShape="1">
            <a:blip r:embed="rId18">
              <a:extLst>
                <a:ext uri="{BEBA8EAE-BF5A-486C-A8C5-ECC9F3942E4B}">
                  <a14:imgProps xmlns:a14="http://schemas.microsoft.com/office/drawing/2010/main">
                    <a14:imgLayer r:embed="rId19">
                      <a14:imgEffect>
                        <a14:sharpenSoften amount="36000"/>
                      </a14:imgEffect>
                      <a14:imgEffect>
                        <a14:saturation sat="261000"/>
                      </a14:imgEffect>
                      <a14:imgEffect>
                        <a14:brightnessContrast contrast="44000"/>
                      </a14:imgEffect>
                    </a14:imgLayer>
                  </a14:imgProps>
                </a:ext>
              </a:extLst>
            </a:blip>
            <a:srcRect r="45448"/>
            <a:stretch/>
          </p:blipFill>
          <p:spPr>
            <a:xfrm>
              <a:off x="9075420" y="1946510"/>
              <a:ext cx="2061199" cy="2347276"/>
            </a:xfrm>
            <a:prstGeom prst="rect">
              <a:avLst/>
            </a:prstGeom>
          </p:spPr>
        </p:pic>
        <p:sp>
          <p:nvSpPr>
            <p:cNvPr id="8" name="Oval Callout 7"/>
            <p:cNvSpPr/>
            <p:nvPr/>
          </p:nvSpPr>
          <p:spPr>
            <a:xfrm>
              <a:off x="8549239" y="1430594"/>
              <a:ext cx="3166552" cy="3245061"/>
            </a:xfrm>
            <a:prstGeom prst="wedgeEllipseCallout">
              <a:avLst>
                <a:gd name="adj1" fmla="val -62726"/>
                <a:gd name="adj2" fmla="val 6897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sp>
        <p:nvSpPr>
          <p:cNvPr id="11" name="TextBox 10"/>
          <p:cNvSpPr txBox="1"/>
          <p:nvPr/>
        </p:nvSpPr>
        <p:spPr>
          <a:xfrm>
            <a:off x="9466320" y="1540063"/>
            <a:ext cx="185095"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41" name="TextBox 40"/>
          <p:cNvSpPr txBox="1"/>
          <p:nvPr/>
        </p:nvSpPr>
        <p:spPr>
          <a:xfrm>
            <a:off x="9530817" y="3336120"/>
            <a:ext cx="311745" cy="369332"/>
          </a:xfrm>
          <a:prstGeom prst="rect">
            <a:avLst/>
          </a:prstGeom>
          <a:noFill/>
        </p:spPr>
        <p:txBody>
          <a:bodyPr wrap="square" rtlCol="0">
            <a:spAutoFit/>
          </a:bodyPr>
          <a:lstStyle/>
          <a:p>
            <a:r>
              <a:rPr lang="en-US" dirty="0">
                <a:solidFill>
                  <a:schemeClr val="tx1">
                    <a:lumMod val="75000"/>
                    <a:lumOff val="25000"/>
                  </a:schemeClr>
                </a:solidFill>
              </a:rPr>
              <a:t>0</a:t>
            </a:r>
          </a:p>
        </p:txBody>
      </p:sp>
    </p:spTree>
    <p:extLst>
      <p:ext uri="{BB962C8B-B14F-4D97-AF65-F5344CB8AC3E}">
        <p14:creationId xmlns:p14="http://schemas.microsoft.com/office/powerpoint/2010/main" val="38492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194"/>
                                        </p:tgtEl>
                                      </p:cBhvr>
                                      <p:by x="15000" y="15000"/>
                                    </p:animScale>
                                  </p:childTnLst>
                                </p:cTn>
                              </p:par>
                              <p:par>
                                <p:cTn id="7" presetID="50" presetClass="path" presetSubtype="0" accel="50000" decel="50000" fill="hold" nodeType="withEffect">
                                  <p:stCondLst>
                                    <p:cond delay="0"/>
                                  </p:stCondLst>
                                  <p:childTnLst>
                                    <p:animMotion origin="layout" path="M -0.14996 -0.05324 L -0.02499 -0.05324 C 0.03099 -0.05324 0.10011 0.01574 0.10011 0.07176 L 0.10011 0.19676 " pathEditMode="relative" rAng="0" ptsTypes="AAAA">
                                      <p:cBhvr>
                                        <p:cTn id="8" dur="2000" fill="hold"/>
                                        <p:tgtEl>
                                          <p:spTgt spid="8194"/>
                                        </p:tgtEl>
                                        <p:attrNameLst>
                                          <p:attrName>ppt_x</p:attrName>
                                          <p:attrName>ppt_y</p:attrName>
                                        </p:attrNameLst>
                                      </p:cBhvr>
                                      <p:rCtr x="12497" y="12500"/>
                                    </p:animMotion>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5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17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63" grpId="0"/>
      <p:bldP spid="103" grpId="0"/>
      <p:bldP spid="11"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flipH="1">
            <a:off x="3842028" y="1452470"/>
            <a:ext cx="10996" cy="4941130"/>
          </a:xfrm>
          <a:prstGeom prst="line">
            <a:avLst/>
          </a:prstGeom>
          <a:ln w="28575">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F8CE5F2-CC6A-48B5-8AA8-81F98E0CAE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5F330C-AFC3-4F14-9D25-427D01FACD13}"/>
              </a:ext>
            </a:extLst>
          </p:cNvPr>
          <p:cNvSpPr>
            <a:spLocks noGrp="1"/>
          </p:cNvSpPr>
          <p:nvPr>
            <p:ph type="sldNum" sz="quarter" idx="12"/>
          </p:nvPr>
        </p:nvSpPr>
        <p:spPr/>
        <p:txBody>
          <a:bodyPr/>
          <a:lstStyle/>
          <a:p>
            <a:pPr lvl="2"/>
            <a:fld id="{8D7026E9-6606-4B7C-9DC5-0640007BDBAE}" type="slidenum">
              <a:rPr lang="en-US" smtClean="0"/>
              <a:pPr lvl="2"/>
              <a:t>24</a:t>
            </a:fld>
            <a:endParaRPr lang="en-US" dirty="0"/>
          </a:p>
        </p:txBody>
      </p:sp>
      <p:sp>
        <p:nvSpPr>
          <p:cNvPr id="6" name="Text Placeholder 5">
            <a:extLst>
              <a:ext uri="{FF2B5EF4-FFF2-40B4-BE49-F238E27FC236}">
                <a16:creationId xmlns:a16="http://schemas.microsoft.com/office/drawing/2014/main" id="{3C4FD65E-9378-4715-A090-2892AF2FAA74}"/>
              </a:ext>
            </a:extLst>
          </p:cNvPr>
          <p:cNvSpPr>
            <a:spLocks noGrp="1"/>
          </p:cNvSpPr>
          <p:nvPr>
            <p:ph type="body" sz="quarter" idx="13"/>
          </p:nvPr>
        </p:nvSpPr>
        <p:spPr/>
        <p:txBody>
          <a:bodyPr/>
          <a:lstStyle/>
          <a:p>
            <a:endParaRPr lang="en-US" dirty="0"/>
          </a:p>
        </p:txBody>
      </p:sp>
      <p:sp>
        <p:nvSpPr>
          <p:cNvPr id="7" name="Rectangle 6">
            <a:extLst>
              <a:ext uri="{FF2B5EF4-FFF2-40B4-BE49-F238E27FC236}">
                <a16:creationId xmlns:a16="http://schemas.microsoft.com/office/drawing/2014/main" id="{202010AD-A40D-470A-856E-925B2C8273DE}"/>
              </a:ext>
            </a:extLst>
          </p:cNvPr>
          <p:cNvSpPr/>
          <p:nvPr/>
        </p:nvSpPr>
        <p:spPr>
          <a:xfrm>
            <a:off x="624631" y="2245433"/>
            <a:ext cx="1638300" cy="351013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Software-defined Radio Bench Modems</a:t>
            </a:r>
          </a:p>
        </p:txBody>
      </p:sp>
      <p:pic>
        <p:nvPicPr>
          <p:cNvPr id="10" name="Picture 9">
            <a:extLst>
              <a:ext uri="{FF2B5EF4-FFF2-40B4-BE49-F238E27FC236}">
                <a16:creationId xmlns:a16="http://schemas.microsoft.com/office/drawing/2014/main" id="{6A837BBE-4589-4FC5-A8D6-C5AEA08DBD7A}"/>
              </a:ext>
            </a:extLst>
          </p:cNvPr>
          <p:cNvPicPr>
            <a:picLocks noChangeAspect="1"/>
          </p:cNvPicPr>
          <p:nvPr/>
        </p:nvPicPr>
        <p:blipFill>
          <a:blip r:embed="rId3">
            <a:lum bright="70000" contrast="-70000"/>
          </a:blip>
          <a:stretch>
            <a:fillRect/>
          </a:stretch>
        </p:blipFill>
        <p:spPr>
          <a:xfrm>
            <a:off x="3014340" y="2398112"/>
            <a:ext cx="1612024" cy="910372"/>
          </a:xfrm>
          <a:prstGeom prst="rect">
            <a:avLst/>
          </a:prstGeom>
          <a:scene3d>
            <a:camera prst="orthographicFront">
              <a:rot lat="0" lon="1080000" rev="0"/>
            </a:camera>
            <a:lightRig rig="threePt" dir="t"/>
          </a:scene3d>
        </p:spPr>
      </p:pic>
      <p:pic>
        <p:nvPicPr>
          <p:cNvPr id="12" name="Picture 11">
            <a:extLst>
              <a:ext uri="{FF2B5EF4-FFF2-40B4-BE49-F238E27FC236}">
                <a16:creationId xmlns:a16="http://schemas.microsoft.com/office/drawing/2014/main" id="{A57A917E-780D-42A0-813D-E4421D91F3F7}"/>
              </a:ext>
            </a:extLst>
          </p:cNvPr>
          <p:cNvPicPr>
            <a:picLocks noChangeAspect="1"/>
          </p:cNvPicPr>
          <p:nvPr/>
        </p:nvPicPr>
        <p:blipFill>
          <a:blip r:embed="rId3">
            <a:lum bright="70000" contrast="-70000"/>
          </a:blip>
          <a:stretch>
            <a:fillRect/>
          </a:stretch>
        </p:blipFill>
        <p:spPr>
          <a:xfrm>
            <a:off x="3006558" y="4416812"/>
            <a:ext cx="1619805" cy="914766"/>
          </a:xfrm>
          <a:prstGeom prst="rect">
            <a:avLst/>
          </a:prstGeom>
        </p:spPr>
      </p:pic>
      <p:sp>
        <p:nvSpPr>
          <p:cNvPr id="18" name="Oval 17">
            <a:extLst>
              <a:ext uri="{FF2B5EF4-FFF2-40B4-BE49-F238E27FC236}">
                <a16:creationId xmlns:a16="http://schemas.microsoft.com/office/drawing/2014/main" id="{252DF0B3-85D2-43CE-A83C-2C0F9DFE4A4B}"/>
              </a:ext>
            </a:extLst>
          </p:cNvPr>
          <p:cNvSpPr/>
          <p:nvPr/>
        </p:nvSpPr>
        <p:spPr>
          <a:xfrm>
            <a:off x="4587077" y="2241991"/>
            <a:ext cx="3559205" cy="3510135"/>
          </a:xfrm>
          <a:prstGeom prst="ellipse">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B50F8F2C-C2AE-475E-9E6D-DD89880A57D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7821" y="2201456"/>
            <a:ext cx="160989" cy="1254348"/>
          </a:xfrm>
          <a:prstGeom prst="rect">
            <a:avLst/>
          </a:prstGeom>
        </p:spPr>
      </p:pic>
      <p:pic>
        <p:nvPicPr>
          <p:cNvPr id="20" name="Picture 19">
            <a:extLst>
              <a:ext uri="{FF2B5EF4-FFF2-40B4-BE49-F238E27FC236}">
                <a16:creationId xmlns:a16="http://schemas.microsoft.com/office/drawing/2014/main" id="{809C6579-38F4-4B45-9D0F-3A8F202645D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6595" y="4326151"/>
            <a:ext cx="161596" cy="1259083"/>
          </a:xfrm>
          <a:prstGeom prst="rect">
            <a:avLst/>
          </a:prstGeom>
        </p:spPr>
      </p:pic>
      <p:cxnSp>
        <p:nvCxnSpPr>
          <p:cNvPr id="21" name="Straight Arrow Connector 20">
            <a:extLst>
              <a:ext uri="{FF2B5EF4-FFF2-40B4-BE49-F238E27FC236}">
                <a16:creationId xmlns:a16="http://schemas.microsoft.com/office/drawing/2014/main" id="{FEBEA853-FD58-4CA5-974E-8550D3A24D0D}"/>
              </a:ext>
            </a:extLst>
          </p:cNvPr>
          <p:cNvCxnSpPr>
            <a:cxnSpLocks/>
          </p:cNvCxnSpPr>
          <p:nvPr/>
        </p:nvCxnSpPr>
        <p:spPr>
          <a:xfrm>
            <a:off x="4402557" y="2861644"/>
            <a:ext cx="1055164" cy="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34A4FB-4B9A-462F-8A3A-9750B924A5A9}"/>
              </a:ext>
            </a:extLst>
          </p:cNvPr>
          <p:cNvCxnSpPr>
            <a:cxnSpLocks/>
          </p:cNvCxnSpPr>
          <p:nvPr/>
        </p:nvCxnSpPr>
        <p:spPr>
          <a:xfrm flipH="1">
            <a:off x="4493342" y="5006312"/>
            <a:ext cx="907825" cy="7003"/>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D1709-2773-4705-AAA2-F1BCF4EDD3D9}"/>
              </a:ext>
            </a:extLst>
          </p:cNvPr>
          <p:cNvSpPr txBox="1"/>
          <p:nvPr/>
        </p:nvSpPr>
        <p:spPr>
          <a:xfrm>
            <a:off x="5409832" y="3014653"/>
            <a:ext cx="1341998" cy="276999"/>
          </a:xfrm>
          <a:prstGeom prst="rect">
            <a:avLst/>
          </a:prstGeom>
          <a:noFill/>
        </p:spPr>
        <p:txBody>
          <a:bodyPr wrap="square" rtlCol="0">
            <a:spAutoFit/>
          </a:bodyPr>
          <a:lstStyle/>
          <a:p>
            <a:r>
              <a:rPr lang="en-US" sz="1200" dirty="0">
                <a:latin typeface="Sitka Text" panose="02000505000000020004" pitchFamily="2" charset="0"/>
              </a:rPr>
              <a:t>Transmitter</a:t>
            </a:r>
          </a:p>
        </p:txBody>
      </p:sp>
      <p:sp>
        <p:nvSpPr>
          <p:cNvPr id="14" name="TextBox 13">
            <a:extLst>
              <a:ext uri="{FF2B5EF4-FFF2-40B4-BE49-F238E27FC236}">
                <a16:creationId xmlns:a16="http://schemas.microsoft.com/office/drawing/2014/main" id="{15220976-637B-4368-9205-1EA8AFA18174}"/>
              </a:ext>
            </a:extLst>
          </p:cNvPr>
          <p:cNvSpPr txBox="1"/>
          <p:nvPr/>
        </p:nvSpPr>
        <p:spPr>
          <a:xfrm>
            <a:off x="5592855" y="5131587"/>
            <a:ext cx="1341998" cy="276999"/>
          </a:xfrm>
          <a:prstGeom prst="rect">
            <a:avLst/>
          </a:prstGeom>
          <a:noFill/>
        </p:spPr>
        <p:txBody>
          <a:bodyPr wrap="square" rtlCol="0">
            <a:spAutoFit/>
          </a:bodyPr>
          <a:lstStyle/>
          <a:p>
            <a:r>
              <a:rPr lang="en-US" sz="1200" dirty="0">
                <a:latin typeface="Sitka Text" panose="02000505000000020004" pitchFamily="2" charset="0"/>
              </a:rPr>
              <a:t>Receiver</a:t>
            </a:r>
          </a:p>
        </p:txBody>
      </p:sp>
      <p:cxnSp>
        <p:nvCxnSpPr>
          <p:cNvPr id="16" name="Straight Arrow Connector 15">
            <a:extLst>
              <a:ext uri="{FF2B5EF4-FFF2-40B4-BE49-F238E27FC236}">
                <a16:creationId xmlns:a16="http://schemas.microsoft.com/office/drawing/2014/main" id="{5369E9B5-C52B-4CF5-BA99-5D79F44D84E7}"/>
              </a:ext>
            </a:extLst>
          </p:cNvPr>
          <p:cNvCxnSpPr/>
          <p:nvPr/>
        </p:nvCxnSpPr>
        <p:spPr>
          <a:xfrm flipV="1">
            <a:off x="2262931" y="2846844"/>
            <a:ext cx="971759" cy="4368"/>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2801330"/>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1465F778-AC84-43CF-A168-25297FCB423C}"/>
              </a:ext>
            </a:extLst>
          </p:cNvPr>
          <p:cNvCxnSpPr>
            <a:cxnSpLocks/>
          </p:cNvCxnSpPr>
          <p:nvPr/>
        </p:nvCxnSpPr>
        <p:spPr>
          <a:xfrm flipH="1">
            <a:off x="2286684" y="4991753"/>
            <a:ext cx="948006" cy="2"/>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6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5050726"/>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Arrow Connector 63">
            <a:extLst>
              <a:ext uri="{FF2B5EF4-FFF2-40B4-BE49-F238E27FC236}">
                <a16:creationId xmlns:a16="http://schemas.microsoft.com/office/drawing/2014/main" id="{5369E9B5-C52B-4CF5-BA99-5D79F44D84E7}"/>
              </a:ext>
            </a:extLst>
          </p:cNvPr>
          <p:cNvCxnSpPr>
            <a:cxnSpLocks/>
          </p:cNvCxnSpPr>
          <p:nvPr/>
        </p:nvCxnSpPr>
        <p:spPr>
          <a:xfrm>
            <a:off x="689250" y="2073712"/>
            <a:ext cx="219404" cy="640027"/>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2" name="Graphic 41" descr="Wi-Fi">
            <a:extLst>
              <a:ext uri="{FF2B5EF4-FFF2-40B4-BE49-F238E27FC236}">
                <a16:creationId xmlns:a16="http://schemas.microsoft.com/office/drawing/2014/main" id="{A0C36E83-8926-49ED-B3D0-239E7E0BD3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41280" y="2852638"/>
            <a:ext cx="882261" cy="2039294"/>
          </a:xfrm>
          <a:prstGeom prst="rect">
            <a:avLst/>
          </a:prstGeom>
        </p:spPr>
      </p:pic>
      <p:sp>
        <p:nvSpPr>
          <p:cNvPr id="45" name="Rectangle 44">
            <a:extLst>
              <a:ext uri="{FF2B5EF4-FFF2-40B4-BE49-F238E27FC236}">
                <a16:creationId xmlns:a16="http://schemas.microsoft.com/office/drawing/2014/main" id="{AB174CD7-3ECF-41BB-96A3-8D98767F0DFE}"/>
              </a:ext>
            </a:extLst>
          </p:cNvPr>
          <p:cNvSpPr/>
          <p:nvPr/>
        </p:nvSpPr>
        <p:spPr>
          <a:xfrm>
            <a:off x="7670448" y="471887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pic>
        <p:nvPicPr>
          <p:cNvPr id="8" name="Graphic 7" descr="Wi-Fi">
            <a:extLst>
              <a:ext uri="{FF2B5EF4-FFF2-40B4-BE49-F238E27FC236}">
                <a16:creationId xmlns:a16="http://schemas.microsoft.com/office/drawing/2014/main" id="{88DAA2D1-03B8-4955-9F7A-FBF44E7BF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27096" y="2909994"/>
            <a:ext cx="914400" cy="1976650"/>
          </a:xfrm>
          <a:prstGeom prst="rect">
            <a:avLst/>
          </a:prstGeom>
        </p:spPr>
      </p:pic>
      <p:sp>
        <p:nvSpPr>
          <p:cNvPr id="39" name="Rectangle 38">
            <a:extLst>
              <a:ext uri="{FF2B5EF4-FFF2-40B4-BE49-F238E27FC236}">
                <a16:creationId xmlns:a16="http://schemas.microsoft.com/office/drawing/2014/main" id="{8B4BA7CD-33F5-4ED5-867D-57C6F48B9DB1}"/>
              </a:ext>
            </a:extLst>
          </p:cNvPr>
          <p:cNvSpPr/>
          <p:nvPr/>
        </p:nvSpPr>
        <p:spPr>
          <a:xfrm>
            <a:off x="6771580" y="4718876"/>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3" name="TextBox 2"/>
          <p:cNvSpPr txBox="1"/>
          <p:nvPr/>
        </p:nvSpPr>
        <p:spPr>
          <a:xfrm>
            <a:off x="152082" y="5926414"/>
            <a:ext cx="779039" cy="369332"/>
          </a:xfrm>
          <a:prstGeom prst="rect">
            <a:avLst/>
          </a:prstGeom>
          <a:noFill/>
          <a:ln>
            <a:solidFill>
              <a:schemeClr val="bg1">
                <a:lumMod val="85000"/>
              </a:schemeClr>
            </a:solidFill>
          </a:ln>
        </p:spPr>
        <p:txBody>
          <a:bodyPr wrap="square" rtlCol="0">
            <a:spAutoFit/>
          </a:bodyPr>
          <a:lstStyle/>
          <a:p>
            <a:r>
              <a:rPr lang="en-US" dirty="0">
                <a:solidFill>
                  <a:schemeClr val="bg1">
                    <a:lumMod val="85000"/>
                  </a:schemeClr>
                </a:solidFill>
              </a:rPr>
              <a:t>Data</a:t>
            </a:r>
          </a:p>
        </p:txBody>
      </p:sp>
      <p:sp>
        <p:nvSpPr>
          <p:cNvPr id="48" name="TextBox 47"/>
          <p:cNvSpPr txBox="1"/>
          <p:nvPr/>
        </p:nvSpPr>
        <p:spPr>
          <a:xfrm>
            <a:off x="152082" y="1704380"/>
            <a:ext cx="779039" cy="369332"/>
          </a:xfrm>
          <a:prstGeom prst="rect">
            <a:avLst/>
          </a:prstGeom>
          <a:noFill/>
          <a:ln>
            <a:solidFill>
              <a:schemeClr val="bg1">
                <a:lumMod val="85000"/>
              </a:schemeClr>
            </a:solidFill>
          </a:ln>
        </p:spPr>
        <p:txBody>
          <a:bodyPr wrap="square" rtlCol="0">
            <a:spAutoFit/>
          </a:bodyPr>
          <a:lstStyle/>
          <a:p>
            <a:r>
              <a:rPr lang="en-US" dirty="0">
                <a:solidFill>
                  <a:schemeClr val="bg1">
                    <a:lumMod val="85000"/>
                  </a:schemeClr>
                </a:solidFill>
              </a:rPr>
              <a:t>Data</a:t>
            </a:r>
          </a:p>
        </p:txBody>
      </p:sp>
      <p:pic>
        <p:nvPicPr>
          <p:cNvPr id="10242"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19380" b="2691"/>
          <a:stretch/>
        </p:blipFill>
        <p:spPr bwMode="auto">
          <a:xfrm>
            <a:off x="2297343" y="2294750"/>
            <a:ext cx="844651" cy="39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r="17313" b="3785"/>
          <a:stretch/>
        </p:blipFill>
        <p:spPr bwMode="auto">
          <a:xfrm>
            <a:off x="2300088" y="4477762"/>
            <a:ext cx="866303" cy="39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4692"/>
          <a:stretch/>
        </p:blipFill>
        <p:spPr bwMode="auto">
          <a:xfrm>
            <a:off x="4422180" y="2267334"/>
            <a:ext cx="866656"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2761"/>
          <a:stretch/>
        </p:blipFill>
        <p:spPr bwMode="auto">
          <a:xfrm>
            <a:off x="4402557" y="4452941"/>
            <a:ext cx="886279"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7384498" y="3467789"/>
            <a:ext cx="594360" cy="338554"/>
          </a:xfrm>
          <a:prstGeom prst="rect">
            <a:avLst/>
          </a:prstGeom>
          <a:noFill/>
        </p:spPr>
        <p:txBody>
          <a:bodyPr wrap="square" rtlCol="0">
            <a:spAutoFit/>
          </a:bodyPr>
          <a:lstStyle/>
          <a:p>
            <a:r>
              <a:rPr lang="en-US" sz="1600" b="1" dirty="0"/>
              <a:t>OR</a:t>
            </a:r>
          </a:p>
        </p:txBody>
      </p:sp>
      <p:sp>
        <p:nvSpPr>
          <p:cNvPr id="54" name="Rectangle 53">
            <a:extLst>
              <a:ext uri="{FF2B5EF4-FFF2-40B4-BE49-F238E27FC236}">
                <a16:creationId xmlns:a16="http://schemas.microsoft.com/office/drawing/2014/main" id="{8B4BA7CD-33F5-4ED5-867D-57C6F48B9DB1}"/>
              </a:ext>
            </a:extLst>
          </p:cNvPr>
          <p:cNvSpPr/>
          <p:nvPr/>
        </p:nvSpPr>
        <p:spPr>
          <a:xfrm>
            <a:off x="6773775" y="2744743"/>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55" name="Rectangle 54">
            <a:extLst>
              <a:ext uri="{FF2B5EF4-FFF2-40B4-BE49-F238E27FC236}">
                <a16:creationId xmlns:a16="http://schemas.microsoft.com/office/drawing/2014/main" id="{AB174CD7-3ECF-41BB-96A3-8D98767F0DFE}"/>
              </a:ext>
            </a:extLst>
          </p:cNvPr>
          <p:cNvSpPr/>
          <p:nvPr/>
        </p:nvSpPr>
        <p:spPr>
          <a:xfrm>
            <a:off x="7676548" y="274992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sp>
        <p:nvSpPr>
          <p:cNvPr id="25" name="TextBox 24"/>
          <p:cNvSpPr txBox="1"/>
          <p:nvPr/>
        </p:nvSpPr>
        <p:spPr>
          <a:xfrm>
            <a:off x="4703674" y="3621404"/>
            <a:ext cx="2157985" cy="523220"/>
          </a:xfrm>
          <a:prstGeom prst="rect">
            <a:avLst/>
          </a:prstGeom>
          <a:noFill/>
        </p:spPr>
        <p:txBody>
          <a:bodyPr wrap="square" rtlCol="0">
            <a:spAutoFit/>
          </a:bodyPr>
          <a:lstStyle/>
          <a:p>
            <a:pPr algn="ctr"/>
            <a:r>
              <a:rPr lang="en-US" sz="1400" dirty="0"/>
              <a:t>Physical-layer test environment</a:t>
            </a:r>
          </a:p>
        </p:txBody>
      </p:sp>
      <p:cxnSp>
        <p:nvCxnSpPr>
          <p:cNvPr id="69" name="Straight Arrow Connector 68">
            <a:extLst>
              <a:ext uri="{FF2B5EF4-FFF2-40B4-BE49-F238E27FC236}">
                <a16:creationId xmlns:a16="http://schemas.microsoft.com/office/drawing/2014/main" id="{5369E9B5-C52B-4CF5-BA99-5D79F44D84E7}"/>
              </a:ext>
            </a:extLst>
          </p:cNvPr>
          <p:cNvCxnSpPr/>
          <p:nvPr/>
        </p:nvCxnSpPr>
        <p:spPr>
          <a:xfrm flipV="1">
            <a:off x="1714500" y="2614840"/>
            <a:ext cx="650875" cy="246804"/>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314F44-D4DF-443D-87BF-03718F3C5B32}"/>
              </a:ext>
            </a:extLst>
          </p:cNvPr>
          <p:cNvCxnSpPr>
            <a:cxnSpLocks/>
          </p:cNvCxnSpPr>
          <p:nvPr/>
        </p:nvCxnSpPr>
        <p:spPr>
          <a:xfrm rot="10800000" flipV="1">
            <a:off x="1710999" y="4777387"/>
            <a:ext cx="650875" cy="246804"/>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788F14-B921-4DEC-9001-99F0DDE1BB4A}"/>
              </a:ext>
            </a:extLst>
          </p:cNvPr>
          <p:cNvCxnSpPr>
            <a:cxnSpLocks/>
          </p:cNvCxnSpPr>
          <p:nvPr/>
        </p:nvCxnSpPr>
        <p:spPr>
          <a:xfrm>
            <a:off x="689250" y="5145417"/>
            <a:ext cx="219404" cy="640027"/>
          </a:xfrm>
          <a:prstGeom prst="straightConnector1">
            <a:avLst/>
          </a:prstGeom>
          <a:ln w="31750">
            <a:solidFill>
              <a:schemeClr val="bg1">
                <a:lumMod val="85000"/>
              </a:schemeClr>
            </a:solidFill>
            <a:headEnd type="none"/>
            <a:tailEnd type="triangle" w="lg" len="lg"/>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FFA10A64-A672-4D7C-9DB5-610A06DB4E9F}"/>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Project overview</a:t>
            </a:r>
            <a:br>
              <a:rPr lang="en-US" dirty="0"/>
            </a:br>
            <a:endParaRPr lang="en-US" dirty="0"/>
          </a:p>
        </p:txBody>
      </p:sp>
      <p:grpSp>
        <p:nvGrpSpPr>
          <p:cNvPr id="57" name="Group 56">
            <a:extLst>
              <a:ext uri="{FF2B5EF4-FFF2-40B4-BE49-F238E27FC236}">
                <a16:creationId xmlns:a16="http://schemas.microsoft.com/office/drawing/2014/main" id="{810A8F2C-51A8-4370-8E9C-5703CC976D8D}"/>
              </a:ext>
            </a:extLst>
          </p:cNvPr>
          <p:cNvGrpSpPr/>
          <p:nvPr/>
        </p:nvGrpSpPr>
        <p:grpSpPr>
          <a:xfrm>
            <a:off x="8563542" y="1371600"/>
            <a:ext cx="3323659" cy="4832092"/>
            <a:chOff x="8563542" y="1371600"/>
            <a:chExt cx="3323659" cy="4832092"/>
          </a:xfrm>
        </p:grpSpPr>
        <p:sp>
          <p:nvSpPr>
            <p:cNvPr id="58" name="TextBox 57">
              <a:extLst>
                <a:ext uri="{FF2B5EF4-FFF2-40B4-BE49-F238E27FC236}">
                  <a16:creationId xmlns:a16="http://schemas.microsoft.com/office/drawing/2014/main" id="{3346DEC1-F17B-489B-BC67-EBC5F2D6E332}"/>
                </a:ext>
              </a:extLst>
            </p:cNvPr>
            <p:cNvSpPr txBox="1"/>
            <p:nvPr/>
          </p:nvSpPr>
          <p:spPr>
            <a:xfrm>
              <a:off x="8563542" y="1371600"/>
              <a:ext cx="3323659" cy="4832092"/>
            </a:xfrm>
            <a:prstGeom prst="rect">
              <a:avLst/>
            </a:prstGeom>
            <a:noFill/>
            <a:ln w="12700">
              <a:solidFill>
                <a:schemeClr val="bg2">
                  <a:lumMod val="40000"/>
                  <a:lumOff val="60000"/>
                </a:schemeClr>
              </a:solidFill>
            </a:ln>
          </p:spPr>
          <p:txBody>
            <a:bodyPr wrap="square" rtlCol="0">
              <a:spAutoFit/>
            </a:bodyPr>
            <a:lstStyle/>
            <a:p>
              <a:r>
                <a:rPr lang="en-US" sz="2000" b="1" u="sng" dirty="0"/>
                <a:t>Presentation outline:</a:t>
              </a:r>
            </a:p>
            <a:p>
              <a:endParaRPr lang="en-US" dirty="0"/>
            </a:p>
            <a:p>
              <a:pPr marL="285750" indent="-285750">
                <a:buFont typeface="Arial" panose="020B0604020202020204" pitchFamily="34" charset="0"/>
                <a:buChar char="•"/>
              </a:pPr>
              <a:r>
                <a:rPr lang="en-US" dirty="0">
                  <a:solidFill>
                    <a:schemeClr val="bg1">
                      <a:lumMod val="85000"/>
                    </a:schemeClr>
                  </a:solidFill>
                </a:rPr>
                <a:t>Develop library of SW-defined radio modems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Build infrastructure for physical-layer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1">
                      <a:lumMod val="85000"/>
                    </a:schemeClr>
                  </a:solidFill>
                </a:rPr>
                <a:t>Collect test result</a:t>
              </a:r>
            </a:p>
            <a:p>
              <a:pPr marL="285750" indent="-285750">
                <a:buFont typeface="Arial" panose="020B0604020202020204" pitchFamily="34" charset="0"/>
                <a:buChar char="•"/>
              </a:pPr>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Summary and Possible Project Extension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9" name="Half Frame 58">
              <a:extLst>
                <a:ext uri="{FF2B5EF4-FFF2-40B4-BE49-F238E27FC236}">
                  <a16:creationId xmlns:a16="http://schemas.microsoft.com/office/drawing/2014/main" id="{1A7F177D-41C6-4EA9-85E0-51C1D9369D3F}"/>
                </a:ext>
              </a:extLst>
            </p:cNvPr>
            <p:cNvSpPr/>
            <p:nvPr/>
          </p:nvSpPr>
          <p:spPr>
            <a:xfrm>
              <a:off x="8563542" y="1371600"/>
              <a:ext cx="328921" cy="1026511"/>
            </a:xfrm>
            <a:prstGeom prst="halfFram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6" name="TextBox 45">
            <a:extLst>
              <a:ext uri="{FF2B5EF4-FFF2-40B4-BE49-F238E27FC236}">
                <a16:creationId xmlns:a16="http://schemas.microsoft.com/office/drawing/2014/main" id="{AB2A1A02-E35A-4FC5-A926-6168F7378981}"/>
              </a:ext>
            </a:extLst>
          </p:cNvPr>
          <p:cNvSpPr txBox="1"/>
          <p:nvPr/>
        </p:nvSpPr>
        <p:spPr>
          <a:xfrm>
            <a:off x="1369308" y="1427381"/>
            <a:ext cx="1787246" cy="646331"/>
          </a:xfrm>
          <a:prstGeom prst="rect">
            <a:avLst/>
          </a:prstGeom>
          <a:noFill/>
        </p:spPr>
        <p:txBody>
          <a:bodyPr wrap="square" rtlCol="0">
            <a:spAutoFit/>
          </a:bodyPr>
          <a:lstStyle/>
          <a:p>
            <a:r>
              <a:rPr lang="en-US" dirty="0">
                <a:solidFill>
                  <a:schemeClr val="bg1">
                    <a:lumMod val="85000"/>
                  </a:schemeClr>
                </a:solidFill>
              </a:rPr>
              <a:t>Software Level Design</a:t>
            </a:r>
          </a:p>
        </p:txBody>
      </p:sp>
      <p:sp>
        <p:nvSpPr>
          <p:cNvPr id="60" name="TextBox 59">
            <a:extLst>
              <a:ext uri="{FF2B5EF4-FFF2-40B4-BE49-F238E27FC236}">
                <a16:creationId xmlns:a16="http://schemas.microsoft.com/office/drawing/2014/main" id="{85978207-6F5E-4561-A739-B104A2EE221A}"/>
              </a:ext>
            </a:extLst>
          </p:cNvPr>
          <p:cNvSpPr txBox="1"/>
          <p:nvPr/>
        </p:nvSpPr>
        <p:spPr>
          <a:xfrm>
            <a:off x="5418240" y="1427381"/>
            <a:ext cx="1787246" cy="646331"/>
          </a:xfrm>
          <a:prstGeom prst="rect">
            <a:avLst/>
          </a:prstGeom>
          <a:noFill/>
        </p:spPr>
        <p:txBody>
          <a:bodyPr wrap="square" rtlCol="0">
            <a:spAutoFit/>
          </a:bodyPr>
          <a:lstStyle/>
          <a:p>
            <a:r>
              <a:rPr lang="en-US" dirty="0">
                <a:solidFill>
                  <a:schemeClr val="bg1">
                    <a:lumMod val="50000"/>
                  </a:schemeClr>
                </a:solidFill>
              </a:rPr>
              <a:t>Hardware Level Design</a:t>
            </a:r>
          </a:p>
        </p:txBody>
      </p:sp>
    </p:spTree>
    <p:extLst>
      <p:ext uri="{BB962C8B-B14F-4D97-AF65-F5344CB8AC3E}">
        <p14:creationId xmlns:p14="http://schemas.microsoft.com/office/powerpoint/2010/main" val="155062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24164" y="1699786"/>
            <a:ext cx="5823288" cy="307777"/>
          </a:xfrm>
          <a:prstGeom prst="rect">
            <a:avLst/>
          </a:prstGeom>
          <a:noFill/>
        </p:spPr>
        <p:txBody>
          <a:bodyPr wrap="square" rtlCol="0">
            <a:spAutoFit/>
          </a:bodyPr>
          <a:lstStyle/>
          <a:p>
            <a:pPr marL="0" lvl="1"/>
            <a:r>
              <a:rPr lang="en-US" sz="1400" dirty="0"/>
              <a:t>Distance: </a:t>
            </a:r>
            <a:r>
              <a:rPr lang="en-US" sz="1100" dirty="0"/>
              <a:t>40mm – 200 mm</a:t>
            </a:r>
            <a:endParaRPr lang="en-US" sz="1400" dirty="0"/>
          </a:p>
        </p:txBody>
      </p:sp>
      <p:sp>
        <p:nvSpPr>
          <p:cNvPr id="40" name="Rectangle 39"/>
          <p:cNvSpPr/>
          <p:nvPr/>
        </p:nvSpPr>
        <p:spPr>
          <a:xfrm>
            <a:off x="624166" y="1705373"/>
            <a:ext cx="10984321" cy="183284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nvGrpSpPr>
          <p:cNvPr id="46" name="Group 45"/>
          <p:cNvGrpSpPr/>
          <p:nvPr/>
        </p:nvGrpSpPr>
        <p:grpSpPr>
          <a:xfrm>
            <a:off x="624163" y="3598131"/>
            <a:ext cx="10984324" cy="1492957"/>
            <a:chOff x="624163" y="2167478"/>
            <a:chExt cx="11351528" cy="1812046"/>
          </a:xfrm>
        </p:grpSpPr>
        <p:sp>
          <p:nvSpPr>
            <p:cNvPr id="48" name="TextBox 47"/>
            <p:cNvSpPr txBox="1"/>
            <p:nvPr/>
          </p:nvSpPr>
          <p:spPr>
            <a:xfrm>
              <a:off x="624163" y="2167480"/>
              <a:ext cx="2379976" cy="1326129"/>
            </a:xfrm>
            <a:prstGeom prst="rect">
              <a:avLst/>
            </a:prstGeom>
            <a:noFill/>
          </p:spPr>
          <p:txBody>
            <a:bodyPr wrap="square" rtlCol="0">
              <a:spAutoFit/>
            </a:bodyPr>
            <a:lstStyle/>
            <a:p>
              <a:pPr marL="0" lvl="1"/>
              <a:r>
                <a:rPr lang="en-US" sz="1400" dirty="0"/>
                <a:t>Orientation: </a:t>
              </a:r>
              <a:r>
                <a:rPr lang="en-US" sz="1100" dirty="0"/>
                <a:t>Three main orientation pairs and their intermediate transition conditions.</a:t>
              </a:r>
              <a:endParaRPr lang="en-US" sz="1400" dirty="0"/>
            </a:p>
            <a:p>
              <a:endParaRPr lang="en-US" dirty="0"/>
            </a:p>
          </p:txBody>
        </p:sp>
        <p:sp>
          <p:nvSpPr>
            <p:cNvPr id="49" name="Rectangle 48"/>
            <p:cNvSpPr/>
            <p:nvPr/>
          </p:nvSpPr>
          <p:spPr>
            <a:xfrm>
              <a:off x="624163" y="2167478"/>
              <a:ext cx="11351528" cy="181204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51" name="Group 50">
            <a:extLst>
              <a:ext uri="{FF2B5EF4-FFF2-40B4-BE49-F238E27FC236}">
                <a16:creationId xmlns:a16="http://schemas.microsoft.com/office/drawing/2014/main" id="{CD32BF77-3453-4419-A176-F356C778F9E9}"/>
              </a:ext>
            </a:extLst>
          </p:cNvPr>
          <p:cNvGrpSpPr/>
          <p:nvPr/>
        </p:nvGrpSpPr>
        <p:grpSpPr>
          <a:xfrm>
            <a:off x="735209" y="2008665"/>
            <a:ext cx="11046440" cy="1483332"/>
            <a:chOff x="763929" y="1926746"/>
            <a:chExt cx="11046440" cy="1483332"/>
          </a:xfrm>
        </p:grpSpPr>
        <p:pic>
          <p:nvPicPr>
            <p:cNvPr id="9" name="Picture 1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8839"/>
            <a:stretch/>
          </p:blipFill>
          <p:spPr bwMode="auto">
            <a:xfrm>
              <a:off x="1324659" y="2062097"/>
              <a:ext cx="1524428" cy="134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101" b="17973"/>
            <a:stretch/>
          </p:blipFill>
          <p:spPr bwMode="auto">
            <a:xfrm>
              <a:off x="4375613" y="2077239"/>
              <a:ext cx="1552919" cy="1332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8029"/>
            <a:stretch/>
          </p:blipFill>
          <p:spPr bwMode="auto">
            <a:xfrm>
              <a:off x="9598900" y="2056002"/>
              <a:ext cx="1561215" cy="1354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763929" y="1965769"/>
              <a:ext cx="736544" cy="586274"/>
            </a:xfrm>
            <a:prstGeom prst="rect">
              <a:avLst/>
            </a:prstGeom>
            <a:noFill/>
            <a:ln w="12700">
              <a:solidFill>
                <a:schemeClr val="tx1"/>
              </a:solidFill>
            </a:ln>
          </p:spPr>
          <p:txBody>
            <a:bodyPr wrap="square" rtlCol="0">
              <a:spAutoFit/>
            </a:bodyPr>
            <a:lstStyle/>
            <a:p>
              <a:pPr algn="ctr"/>
              <a:r>
                <a:rPr lang="en-US" sz="1200" dirty="0">
                  <a:latin typeface="Sitka Banner"/>
                </a:rPr>
                <a:t>Right Atrium (RA)</a:t>
              </a:r>
            </a:p>
          </p:txBody>
        </p:sp>
        <p:sp>
          <p:nvSpPr>
            <p:cNvPr id="14" name="TextBox 13"/>
            <p:cNvSpPr txBox="1"/>
            <p:nvPr/>
          </p:nvSpPr>
          <p:spPr>
            <a:xfrm>
              <a:off x="2789789" y="1968026"/>
              <a:ext cx="792480" cy="646331"/>
            </a:xfrm>
            <a:prstGeom prst="rect">
              <a:avLst/>
            </a:prstGeom>
            <a:noFill/>
            <a:ln w="12700">
              <a:solidFill>
                <a:schemeClr val="tx1"/>
              </a:solidFill>
            </a:ln>
          </p:spPr>
          <p:txBody>
            <a:bodyPr wrap="square" rtlCol="0">
              <a:spAutoFit/>
            </a:bodyPr>
            <a:lstStyle/>
            <a:p>
              <a:pPr algn="ctr"/>
              <a:r>
                <a:rPr lang="en-US" sz="1200" dirty="0">
                  <a:latin typeface="Sitka Banner"/>
                </a:rPr>
                <a:t>Right Ventricle (RV)</a:t>
              </a:r>
            </a:p>
          </p:txBody>
        </p:sp>
        <p:cxnSp>
          <p:nvCxnSpPr>
            <p:cNvPr id="6" name="Straight Connector 5"/>
            <p:cNvCxnSpPr>
              <a:cxnSpLocks/>
              <a:stCxn id="13" idx="2"/>
            </p:cNvCxnSpPr>
            <p:nvPr/>
          </p:nvCxnSpPr>
          <p:spPr>
            <a:xfrm>
              <a:off x="1132201" y="2552043"/>
              <a:ext cx="924406" cy="562156"/>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a:stCxn id="14" idx="2"/>
            </p:cNvCxnSpPr>
            <p:nvPr/>
          </p:nvCxnSpPr>
          <p:spPr>
            <a:xfrm flipH="1">
              <a:off x="2356209" y="2614357"/>
              <a:ext cx="829820" cy="552995"/>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66356" y="1969548"/>
              <a:ext cx="599203" cy="418767"/>
            </a:xfrm>
            <a:prstGeom prst="rect">
              <a:avLst/>
            </a:prstGeom>
            <a:noFill/>
            <a:ln w="12700">
              <a:solidFill>
                <a:schemeClr val="tx1"/>
              </a:solidFill>
            </a:ln>
          </p:spPr>
          <p:txBody>
            <a:bodyPr wrap="square" rtlCol="0">
              <a:spAutoFit/>
            </a:bodyPr>
            <a:lstStyle/>
            <a:p>
              <a:pPr algn="ctr"/>
              <a:r>
                <a:rPr lang="en-US" sz="1200" dirty="0">
                  <a:latin typeface="Sitka Banner"/>
                </a:rPr>
                <a:t>BM chest</a:t>
              </a:r>
            </a:p>
          </p:txBody>
        </p:sp>
        <p:cxnSp>
          <p:nvCxnSpPr>
            <p:cNvPr id="21" name="Straight Connector 20"/>
            <p:cNvCxnSpPr>
              <a:cxnSpLocks/>
              <a:stCxn id="20" idx="2"/>
            </p:cNvCxnSpPr>
            <p:nvPr/>
          </p:nvCxnSpPr>
          <p:spPr>
            <a:xfrm>
              <a:off x="4165958" y="2388315"/>
              <a:ext cx="876733" cy="435287"/>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151632" y="1930371"/>
              <a:ext cx="658737" cy="276999"/>
            </a:xfrm>
            <a:prstGeom prst="rect">
              <a:avLst/>
            </a:prstGeom>
            <a:noFill/>
            <a:ln w="12700">
              <a:solidFill>
                <a:schemeClr val="tx1"/>
              </a:solidFill>
            </a:ln>
          </p:spPr>
          <p:txBody>
            <a:bodyPr wrap="square" rtlCol="0">
              <a:spAutoFit/>
            </a:bodyPr>
            <a:lstStyle/>
            <a:p>
              <a:pPr algn="ctr"/>
              <a:r>
                <a:rPr lang="en-US" sz="1200" dirty="0">
                  <a:latin typeface="Sitka Banner"/>
                </a:rPr>
                <a:t>S-ICD</a:t>
              </a:r>
            </a:p>
          </p:txBody>
        </p:sp>
        <p:cxnSp>
          <p:nvCxnSpPr>
            <p:cNvPr id="25" name="Straight Connector 24"/>
            <p:cNvCxnSpPr>
              <a:cxnSpLocks/>
              <a:stCxn id="23" idx="2"/>
            </p:cNvCxnSpPr>
            <p:nvPr/>
          </p:nvCxnSpPr>
          <p:spPr>
            <a:xfrm flipH="1">
              <a:off x="10806234" y="2207370"/>
              <a:ext cx="674767" cy="818896"/>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Arrow: Left-Right 27">
              <a:extLst>
                <a:ext uri="{FF2B5EF4-FFF2-40B4-BE49-F238E27FC236}">
                  <a16:creationId xmlns:a16="http://schemas.microsoft.com/office/drawing/2014/main" id="{C147FA07-19BD-4CA0-B004-14A66775786D}"/>
                </a:ext>
              </a:extLst>
            </p:cNvPr>
            <p:cNvSpPr/>
            <p:nvPr/>
          </p:nvSpPr>
          <p:spPr>
            <a:xfrm>
              <a:off x="1500473" y="1999048"/>
              <a:ext cx="1289315" cy="466679"/>
            </a:xfrm>
            <a:prstGeom prst="leftRightArrow">
              <a:avLst/>
            </a:prstGeom>
            <a:solidFill>
              <a:srgbClr val="7CB2BB"/>
            </a:solidFill>
            <a:ln>
              <a:solidFill>
                <a:srgbClr val="0C8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~70mm</a:t>
              </a:r>
            </a:p>
          </p:txBody>
        </p:sp>
        <p:sp>
          <p:nvSpPr>
            <p:cNvPr id="43" name="TextBox 42">
              <a:extLst>
                <a:ext uri="{FF2B5EF4-FFF2-40B4-BE49-F238E27FC236}">
                  <a16:creationId xmlns:a16="http://schemas.microsoft.com/office/drawing/2014/main" id="{BC98C6C5-7BE9-412A-AA22-F03D0B537914}"/>
                </a:ext>
              </a:extLst>
            </p:cNvPr>
            <p:cNvSpPr txBox="1"/>
            <p:nvPr/>
          </p:nvSpPr>
          <p:spPr>
            <a:xfrm>
              <a:off x="5764686" y="1958419"/>
              <a:ext cx="792480" cy="646331"/>
            </a:xfrm>
            <a:prstGeom prst="rect">
              <a:avLst/>
            </a:prstGeom>
            <a:noFill/>
            <a:ln w="12700">
              <a:solidFill>
                <a:schemeClr val="tx1"/>
              </a:solidFill>
            </a:ln>
          </p:spPr>
          <p:txBody>
            <a:bodyPr wrap="square" rtlCol="0">
              <a:spAutoFit/>
            </a:bodyPr>
            <a:lstStyle/>
            <a:p>
              <a:pPr algn="ctr"/>
              <a:r>
                <a:rPr lang="en-US" sz="1200" dirty="0">
                  <a:latin typeface="Sitka Banner"/>
                </a:rPr>
                <a:t>Right Ventricle (RV)</a:t>
              </a:r>
            </a:p>
          </p:txBody>
        </p:sp>
        <p:sp>
          <p:nvSpPr>
            <p:cNvPr id="44" name="Arrow: Left-Right 43">
              <a:extLst>
                <a:ext uri="{FF2B5EF4-FFF2-40B4-BE49-F238E27FC236}">
                  <a16:creationId xmlns:a16="http://schemas.microsoft.com/office/drawing/2014/main" id="{686FC3B1-B7C4-4CFE-BDBB-0D3807EC0460}"/>
                </a:ext>
              </a:extLst>
            </p:cNvPr>
            <p:cNvSpPr/>
            <p:nvPr/>
          </p:nvSpPr>
          <p:spPr>
            <a:xfrm>
              <a:off x="4475371" y="1960727"/>
              <a:ext cx="1289315" cy="466679"/>
            </a:xfrm>
            <a:prstGeom prst="leftRightArrow">
              <a:avLst/>
            </a:prstGeom>
            <a:solidFill>
              <a:srgbClr val="7CB2BB"/>
            </a:solidFill>
            <a:ln>
              <a:solidFill>
                <a:srgbClr val="0C8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~140mm</a:t>
              </a:r>
            </a:p>
          </p:txBody>
        </p:sp>
        <p:cxnSp>
          <p:nvCxnSpPr>
            <p:cNvPr id="47" name="Straight Connector 46">
              <a:extLst>
                <a:ext uri="{FF2B5EF4-FFF2-40B4-BE49-F238E27FC236}">
                  <a16:creationId xmlns:a16="http://schemas.microsoft.com/office/drawing/2014/main" id="{3B7B4958-08AB-404D-B2E9-6C32EFAC6D6E}"/>
                </a:ext>
              </a:extLst>
            </p:cNvPr>
            <p:cNvCxnSpPr>
              <a:cxnSpLocks/>
            </p:cNvCxnSpPr>
            <p:nvPr/>
          </p:nvCxnSpPr>
          <p:spPr>
            <a:xfrm flipH="1">
              <a:off x="5305806" y="2603163"/>
              <a:ext cx="829820" cy="564189"/>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C5FDA19-5170-4A4B-8553-D59E13C0621D}"/>
                </a:ext>
              </a:extLst>
            </p:cNvPr>
            <p:cNvSpPr txBox="1"/>
            <p:nvPr/>
          </p:nvSpPr>
          <p:spPr>
            <a:xfrm>
              <a:off x="6776094" y="1954117"/>
              <a:ext cx="792480" cy="646331"/>
            </a:xfrm>
            <a:prstGeom prst="rect">
              <a:avLst/>
            </a:prstGeom>
            <a:noFill/>
            <a:ln w="12700">
              <a:solidFill>
                <a:schemeClr val="tx1"/>
              </a:solidFill>
            </a:ln>
          </p:spPr>
          <p:txBody>
            <a:bodyPr wrap="square" rtlCol="0">
              <a:spAutoFit/>
            </a:bodyPr>
            <a:lstStyle/>
            <a:p>
              <a:pPr algn="ctr"/>
              <a:r>
                <a:rPr lang="en-US" sz="1200" dirty="0">
                  <a:latin typeface="Sitka Banner"/>
                </a:rPr>
                <a:t>Right Atrium (RA)</a:t>
              </a:r>
            </a:p>
          </p:txBody>
        </p:sp>
        <p:sp>
          <p:nvSpPr>
            <p:cNvPr id="37" name="TextBox 36">
              <a:extLst>
                <a:ext uri="{FF2B5EF4-FFF2-40B4-BE49-F238E27FC236}">
                  <a16:creationId xmlns:a16="http://schemas.microsoft.com/office/drawing/2014/main" id="{67D30AF5-25D9-408B-8ACA-2CC2103FC32A}"/>
                </a:ext>
              </a:extLst>
            </p:cNvPr>
            <p:cNvSpPr txBox="1"/>
            <p:nvPr/>
          </p:nvSpPr>
          <p:spPr>
            <a:xfrm>
              <a:off x="6486681" y="2168021"/>
              <a:ext cx="409600" cy="253916"/>
            </a:xfrm>
            <a:prstGeom prst="rect">
              <a:avLst/>
            </a:prstGeom>
            <a:noFill/>
          </p:spPr>
          <p:txBody>
            <a:bodyPr wrap="square" rtlCol="0">
              <a:spAutoFit/>
            </a:bodyPr>
            <a:lstStyle/>
            <a:p>
              <a:r>
                <a:rPr lang="en-US" sz="1050" b="1" dirty="0"/>
                <a:t>Or</a:t>
              </a:r>
            </a:p>
          </p:txBody>
        </p:sp>
        <p:sp>
          <p:nvSpPr>
            <p:cNvPr id="52" name="TextBox 51">
              <a:extLst>
                <a:ext uri="{FF2B5EF4-FFF2-40B4-BE49-F238E27FC236}">
                  <a16:creationId xmlns:a16="http://schemas.microsoft.com/office/drawing/2014/main" id="{3815C2CE-F4FB-497C-B9C4-896DFF2719D0}"/>
                </a:ext>
              </a:extLst>
            </p:cNvPr>
            <p:cNvSpPr txBox="1"/>
            <p:nvPr/>
          </p:nvSpPr>
          <p:spPr>
            <a:xfrm>
              <a:off x="8023444" y="1931048"/>
              <a:ext cx="792480" cy="646331"/>
            </a:xfrm>
            <a:prstGeom prst="rect">
              <a:avLst/>
            </a:prstGeom>
            <a:noFill/>
            <a:ln w="12700">
              <a:solidFill>
                <a:schemeClr val="tx1"/>
              </a:solidFill>
            </a:ln>
          </p:spPr>
          <p:txBody>
            <a:bodyPr wrap="square" rtlCol="0">
              <a:spAutoFit/>
            </a:bodyPr>
            <a:lstStyle/>
            <a:p>
              <a:pPr algn="ctr"/>
              <a:r>
                <a:rPr lang="en-US" sz="1200" dirty="0">
                  <a:latin typeface="Sitka Banner"/>
                </a:rPr>
                <a:t>Right Ventricle (RV)</a:t>
              </a:r>
            </a:p>
          </p:txBody>
        </p:sp>
        <p:sp>
          <p:nvSpPr>
            <p:cNvPr id="53" name="TextBox 52">
              <a:extLst>
                <a:ext uri="{FF2B5EF4-FFF2-40B4-BE49-F238E27FC236}">
                  <a16:creationId xmlns:a16="http://schemas.microsoft.com/office/drawing/2014/main" id="{C2C1D0FE-6C20-4F00-82A0-CDC1C87FB350}"/>
                </a:ext>
              </a:extLst>
            </p:cNvPr>
            <p:cNvSpPr txBox="1"/>
            <p:nvPr/>
          </p:nvSpPr>
          <p:spPr>
            <a:xfrm>
              <a:off x="9034852" y="1926746"/>
              <a:ext cx="792480" cy="646331"/>
            </a:xfrm>
            <a:prstGeom prst="rect">
              <a:avLst/>
            </a:prstGeom>
            <a:noFill/>
            <a:ln w="12700">
              <a:solidFill>
                <a:schemeClr val="tx1"/>
              </a:solidFill>
            </a:ln>
          </p:spPr>
          <p:txBody>
            <a:bodyPr wrap="square" rtlCol="0">
              <a:spAutoFit/>
            </a:bodyPr>
            <a:lstStyle/>
            <a:p>
              <a:pPr algn="ctr"/>
              <a:r>
                <a:rPr lang="en-US" sz="1200" dirty="0">
                  <a:latin typeface="Sitka Banner"/>
                </a:rPr>
                <a:t>Right Atrium (RA)</a:t>
              </a:r>
            </a:p>
          </p:txBody>
        </p:sp>
        <p:sp>
          <p:nvSpPr>
            <p:cNvPr id="54" name="TextBox 53">
              <a:extLst>
                <a:ext uri="{FF2B5EF4-FFF2-40B4-BE49-F238E27FC236}">
                  <a16:creationId xmlns:a16="http://schemas.microsoft.com/office/drawing/2014/main" id="{CD8F908D-A31F-4CA9-A047-804739734E7B}"/>
                </a:ext>
              </a:extLst>
            </p:cNvPr>
            <p:cNvSpPr txBox="1"/>
            <p:nvPr/>
          </p:nvSpPr>
          <p:spPr>
            <a:xfrm>
              <a:off x="8745439" y="2140650"/>
              <a:ext cx="409600" cy="253916"/>
            </a:xfrm>
            <a:prstGeom prst="rect">
              <a:avLst/>
            </a:prstGeom>
            <a:noFill/>
          </p:spPr>
          <p:txBody>
            <a:bodyPr wrap="square" rtlCol="0">
              <a:spAutoFit/>
            </a:bodyPr>
            <a:lstStyle/>
            <a:p>
              <a:r>
                <a:rPr lang="en-US" sz="1050" b="1" dirty="0"/>
                <a:t>Or</a:t>
              </a:r>
            </a:p>
          </p:txBody>
        </p:sp>
        <p:cxnSp>
          <p:nvCxnSpPr>
            <p:cNvPr id="56" name="Straight Connector 55">
              <a:extLst>
                <a:ext uri="{FF2B5EF4-FFF2-40B4-BE49-F238E27FC236}">
                  <a16:creationId xmlns:a16="http://schemas.microsoft.com/office/drawing/2014/main" id="{BF92AB53-EE0A-48D7-9DA6-957611FF6DB7}"/>
                </a:ext>
              </a:extLst>
            </p:cNvPr>
            <p:cNvCxnSpPr>
              <a:cxnSpLocks/>
              <a:stCxn id="52" idx="2"/>
            </p:cNvCxnSpPr>
            <p:nvPr/>
          </p:nvCxnSpPr>
          <p:spPr>
            <a:xfrm>
              <a:off x="8419684" y="2577379"/>
              <a:ext cx="1942689" cy="419461"/>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Arrow: Left-Right 59">
              <a:extLst>
                <a:ext uri="{FF2B5EF4-FFF2-40B4-BE49-F238E27FC236}">
                  <a16:creationId xmlns:a16="http://schemas.microsoft.com/office/drawing/2014/main" id="{BA3AA35C-E5E8-4EA2-9DC0-0CBD4A83A2B5}"/>
                </a:ext>
              </a:extLst>
            </p:cNvPr>
            <p:cNvSpPr/>
            <p:nvPr/>
          </p:nvSpPr>
          <p:spPr>
            <a:xfrm>
              <a:off x="9844629" y="1957313"/>
              <a:ext cx="1289315" cy="466679"/>
            </a:xfrm>
            <a:prstGeom prst="leftRightArrow">
              <a:avLst/>
            </a:prstGeom>
            <a:solidFill>
              <a:srgbClr val="7CB2BB"/>
            </a:solidFill>
            <a:ln>
              <a:solidFill>
                <a:srgbClr val="0C8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Verdana" panose="020B0604030504040204" pitchFamily="34" charset="0"/>
                  <a:ea typeface="Verdana" panose="020B0604030504040204" pitchFamily="34" charset="0"/>
                  <a:cs typeface="Verdana" panose="020B0604030504040204" pitchFamily="34" charset="0"/>
                </a:rPr>
                <a:t>~130mm</a:t>
              </a:r>
            </a:p>
          </p:txBody>
        </p:sp>
      </p:grpSp>
      <p:pic>
        <p:nvPicPr>
          <p:cNvPr id="63" name="Picture 62">
            <a:extLst>
              <a:ext uri="{FF2B5EF4-FFF2-40B4-BE49-F238E27FC236}">
                <a16:creationId xmlns:a16="http://schemas.microsoft.com/office/drawing/2014/main" id="{EE0B48C9-A649-4007-8013-16D5B22EEDC5}"/>
              </a:ext>
            </a:extLst>
          </p:cNvPr>
          <p:cNvPicPr/>
          <p:nvPr/>
        </p:nvPicPr>
        <p:blipFill rotWithShape="1">
          <a:blip r:embed="rId6" cstate="print">
            <a:extLst>
              <a:ext uri="{28A0092B-C50C-407E-A947-70E740481C1C}">
                <a14:useLocalDpi xmlns:a14="http://schemas.microsoft.com/office/drawing/2010/main" val="0"/>
              </a:ext>
            </a:extLst>
          </a:blip>
          <a:srcRect l="3974" t="16316"/>
          <a:stretch/>
        </p:blipFill>
        <p:spPr bwMode="auto">
          <a:xfrm>
            <a:off x="2927150" y="3654514"/>
            <a:ext cx="5441777" cy="1383241"/>
          </a:xfrm>
          <a:prstGeom prst="rect">
            <a:avLst/>
          </a:prstGeom>
          <a:noFill/>
          <a:ln>
            <a:noFill/>
          </a:ln>
        </p:spPr>
      </p:pic>
      <p:pic>
        <p:nvPicPr>
          <p:cNvPr id="58" name="Picture 57" descr="A close up of text on a white background&#10;&#10;Description generated with very high confidence">
            <a:extLst>
              <a:ext uri="{FF2B5EF4-FFF2-40B4-BE49-F238E27FC236}">
                <a16:creationId xmlns:a16="http://schemas.microsoft.com/office/drawing/2014/main" id="{5FEF43A6-9634-4794-86B3-C533208A29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4093" y="5259965"/>
            <a:ext cx="1334730" cy="1049987"/>
          </a:xfrm>
          <a:prstGeom prst="rect">
            <a:avLst/>
          </a:prstGeom>
        </p:spPr>
      </p:pic>
      <p:sp>
        <p:nvSpPr>
          <p:cNvPr id="59" name="TextBox 58">
            <a:extLst>
              <a:ext uri="{FF2B5EF4-FFF2-40B4-BE49-F238E27FC236}">
                <a16:creationId xmlns:a16="http://schemas.microsoft.com/office/drawing/2014/main" id="{BDC40F80-A864-4DB5-8A91-C3FDBD145344}"/>
              </a:ext>
            </a:extLst>
          </p:cNvPr>
          <p:cNvSpPr txBox="1"/>
          <p:nvPr/>
        </p:nvSpPr>
        <p:spPr>
          <a:xfrm>
            <a:off x="2932092" y="5218380"/>
            <a:ext cx="1533183" cy="938719"/>
          </a:xfrm>
          <a:prstGeom prst="rect">
            <a:avLst/>
          </a:prstGeom>
          <a:noFill/>
        </p:spPr>
        <p:txBody>
          <a:bodyPr wrap="square" rtlCol="0">
            <a:spAutoFit/>
          </a:bodyPr>
          <a:lstStyle/>
          <a:p>
            <a:r>
              <a:rPr lang="en-US" sz="1100" b="1" dirty="0"/>
              <a:t>Skin Simulation: </a:t>
            </a:r>
            <a:r>
              <a:rPr lang="en-US" sz="1100" dirty="0"/>
              <a:t>Anechoic chamber (container surrounded by anechoic foam)</a:t>
            </a:r>
          </a:p>
        </p:txBody>
      </p:sp>
      <p:pic>
        <p:nvPicPr>
          <p:cNvPr id="62" name="Picture 61" descr="A close up of a glass&#10;&#10;Description generated with high confidence">
            <a:extLst>
              <a:ext uri="{FF2B5EF4-FFF2-40B4-BE49-F238E27FC236}">
                <a16:creationId xmlns:a16="http://schemas.microsoft.com/office/drawing/2014/main" id="{4DB6D7A6-FA01-4F15-8C29-21913140C833}"/>
              </a:ext>
            </a:extLst>
          </p:cNvPr>
          <p:cNvPicPr>
            <a:picLocks noChangeAspect="1"/>
          </p:cNvPicPr>
          <p:nvPr/>
        </p:nvPicPr>
        <p:blipFill rotWithShape="1">
          <a:blip r:embed="rId8">
            <a:extLst>
              <a:ext uri="{28A0092B-C50C-407E-A947-70E740481C1C}">
                <a14:useLocalDpi xmlns:a14="http://schemas.microsoft.com/office/drawing/2010/main" val="0"/>
              </a:ext>
            </a:extLst>
          </a:blip>
          <a:srcRect l="54256" t="13425" r="878" b="6669"/>
          <a:stretch/>
        </p:blipFill>
        <p:spPr>
          <a:xfrm>
            <a:off x="7686996" y="5230608"/>
            <a:ext cx="615455" cy="1065792"/>
          </a:xfrm>
          <a:prstGeom prst="rect">
            <a:avLst/>
          </a:prstGeom>
        </p:spPr>
      </p:pic>
      <p:sp>
        <p:nvSpPr>
          <p:cNvPr id="69" name="TextBox 68">
            <a:extLst>
              <a:ext uri="{FF2B5EF4-FFF2-40B4-BE49-F238E27FC236}">
                <a16:creationId xmlns:a16="http://schemas.microsoft.com/office/drawing/2014/main" id="{EC65995C-8F94-4E44-AADB-9080BAC96905}"/>
              </a:ext>
            </a:extLst>
          </p:cNvPr>
          <p:cNvSpPr txBox="1"/>
          <p:nvPr/>
        </p:nvSpPr>
        <p:spPr>
          <a:xfrm>
            <a:off x="6109863" y="5201956"/>
            <a:ext cx="1657159" cy="1107996"/>
          </a:xfrm>
          <a:prstGeom prst="rect">
            <a:avLst/>
          </a:prstGeom>
          <a:noFill/>
        </p:spPr>
        <p:txBody>
          <a:bodyPr wrap="square" rtlCol="0">
            <a:spAutoFit/>
          </a:bodyPr>
          <a:lstStyle/>
          <a:p>
            <a:r>
              <a:rPr lang="en-US" sz="1100" b="1" dirty="0"/>
              <a:t>Body Fluid Simulation: </a:t>
            </a:r>
          </a:p>
          <a:p>
            <a:r>
              <a:rPr lang="en-US" sz="1100" dirty="0"/>
              <a:t>Saline concentration = 2.0g/L; Conductivity 2.85mS/cm</a:t>
            </a:r>
          </a:p>
        </p:txBody>
      </p:sp>
      <p:pic>
        <p:nvPicPr>
          <p:cNvPr id="66" name="Picture 65">
            <a:extLst>
              <a:ext uri="{FF2B5EF4-FFF2-40B4-BE49-F238E27FC236}">
                <a16:creationId xmlns:a16="http://schemas.microsoft.com/office/drawing/2014/main" id="{5DA56CCD-BA12-4F6F-9842-1F0ADC56523F}"/>
              </a:ext>
            </a:extLst>
          </p:cNvPr>
          <p:cNvPicPr>
            <a:picLocks noChangeAspect="1"/>
          </p:cNvPicPr>
          <p:nvPr/>
        </p:nvPicPr>
        <p:blipFill rotWithShape="1">
          <a:blip r:embed="rId9">
            <a:extLst>
              <a:ext uri="{28A0092B-C50C-407E-A947-70E740481C1C}">
                <a14:useLocalDpi xmlns:a14="http://schemas.microsoft.com/office/drawing/2010/main" val="0"/>
              </a:ext>
            </a:extLst>
          </a:blip>
          <a:srcRect l="17792" t="5961" r="19345" b="9528"/>
          <a:stretch/>
        </p:blipFill>
        <p:spPr>
          <a:xfrm>
            <a:off x="10142345" y="5178089"/>
            <a:ext cx="1137303" cy="1019299"/>
          </a:xfrm>
          <a:prstGeom prst="rect">
            <a:avLst/>
          </a:prstGeom>
        </p:spPr>
      </p:pic>
      <p:sp>
        <p:nvSpPr>
          <p:cNvPr id="74" name="TextBox 73">
            <a:extLst>
              <a:ext uri="{FF2B5EF4-FFF2-40B4-BE49-F238E27FC236}">
                <a16:creationId xmlns:a16="http://schemas.microsoft.com/office/drawing/2014/main" id="{FE047FB5-678B-4ABE-A44E-879198A1A774}"/>
              </a:ext>
            </a:extLst>
          </p:cNvPr>
          <p:cNvSpPr txBox="1"/>
          <p:nvPr/>
        </p:nvSpPr>
        <p:spPr>
          <a:xfrm>
            <a:off x="8970032" y="5218380"/>
            <a:ext cx="1657159" cy="600164"/>
          </a:xfrm>
          <a:prstGeom prst="rect">
            <a:avLst/>
          </a:prstGeom>
          <a:noFill/>
        </p:spPr>
        <p:txBody>
          <a:bodyPr wrap="square" rtlCol="0">
            <a:spAutoFit/>
          </a:bodyPr>
          <a:lstStyle/>
          <a:p>
            <a:r>
              <a:rPr lang="en-US" sz="1100" b="1" dirty="0"/>
              <a:t>Air in lungs Simulation: </a:t>
            </a:r>
          </a:p>
          <a:p>
            <a:r>
              <a:rPr lang="en-US" sz="1100" dirty="0"/>
              <a:t>Using Balloon</a:t>
            </a:r>
          </a:p>
        </p:txBody>
      </p:sp>
      <p:sp>
        <p:nvSpPr>
          <p:cNvPr id="76" name="TextBox 75">
            <a:extLst>
              <a:ext uri="{FF2B5EF4-FFF2-40B4-BE49-F238E27FC236}">
                <a16:creationId xmlns:a16="http://schemas.microsoft.com/office/drawing/2014/main" id="{8E1F442B-9A72-4520-A906-85D7BA98CD86}"/>
              </a:ext>
            </a:extLst>
          </p:cNvPr>
          <p:cNvSpPr txBox="1"/>
          <p:nvPr/>
        </p:nvSpPr>
        <p:spPr>
          <a:xfrm>
            <a:off x="10722177" y="4121647"/>
            <a:ext cx="886310" cy="738664"/>
          </a:xfrm>
          <a:prstGeom prst="rect">
            <a:avLst/>
          </a:prstGeom>
          <a:noFill/>
        </p:spPr>
        <p:txBody>
          <a:bodyPr wrap="square" rtlCol="0">
            <a:spAutoFit/>
          </a:bodyPr>
          <a:lstStyle/>
          <a:p>
            <a:r>
              <a:rPr lang="en-US" sz="1050" dirty="0"/>
              <a:t>only needed in S-ICD case</a:t>
            </a:r>
          </a:p>
        </p:txBody>
      </p:sp>
      <p:sp>
        <p:nvSpPr>
          <p:cNvPr id="77" name="Rectangle: Rounded Corners 76">
            <a:extLst>
              <a:ext uri="{FF2B5EF4-FFF2-40B4-BE49-F238E27FC236}">
                <a16:creationId xmlns:a16="http://schemas.microsoft.com/office/drawing/2014/main" id="{0FEBE36B-B30E-4C8A-B5C1-E92E63C1BE05}"/>
              </a:ext>
            </a:extLst>
          </p:cNvPr>
          <p:cNvSpPr/>
          <p:nvPr/>
        </p:nvSpPr>
        <p:spPr>
          <a:xfrm>
            <a:off x="7801925" y="1853674"/>
            <a:ext cx="4164637" cy="18008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4" name="TextBox 63">
            <a:extLst>
              <a:ext uri="{FF2B5EF4-FFF2-40B4-BE49-F238E27FC236}">
                <a16:creationId xmlns:a16="http://schemas.microsoft.com/office/drawing/2014/main" id="{95A96115-67A2-4EF1-A8A4-C4FEFB8BB86D}"/>
              </a:ext>
            </a:extLst>
          </p:cNvPr>
          <p:cNvSpPr txBox="1"/>
          <p:nvPr/>
        </p:nvSpPr>
        <p:spPr>
          <a:xfrm>
            <a:off x="7984509" y="5382511"/>
            <a:ext cx="498190" cy="261610"/>
          </a:xfrm>
          <a:prstGeom prst="rect">
            <a:avLst/>
          </a:prstGeom>
          <a:noFill/>
        </p:spPr>
        <p:txBody>
          <a:bodyPr wrap="square" rtlCol="0">
            <a:spAutoFit/>
          </a:bodyPr>
          <a:lstStyle/>
          <a:p>
            <a:r>
              <a:rPr lang="en-US" sz="1100" dirty="0"/>
              <a:t>salt</a:t>
            </a:r>
          </a:p>
        </p:txBody>
      </p:sp>
      <p:sp>
        <p:nvSpPr>
          <p:cNvPr id="55" name="Rectangle 54"/>
          <p:cNvSpPr/>
          <p:nvPr/>
        </p:nvSpPr>
        <p:spPr>
          <a:xfrm>
            <a:off x="624166" y="1357319"/>
            <a:ext cx="4389805"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BAN Testing Requirements:</a:t>
            </a:r>
          </a:p>
        </p:txBody>
      </p:sp>
      <p:sp>
        <p:nvSpPr>
          <p:cNvPr id="10" name="Rectangle 9"/>
          <p:cNvSpPr/>
          <p:nvPr/>
        </p:nvSpPr>
        <p:spPr>
          <a:xfrm>
            <a:off x="10142345" y="6197388"/>
            <a:ext cx="2052830" cy="660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2" name="TextBox 71"/>
          <p:cNvSpPr txBox="1"/>
          <p:nvPr/>
        </p:nvSpPr>
        <p:spPr>
          <a:xfrm>
            <a:off x="624161" y="5190681"/>
            <a:ext cx="5783215" cy="830997"/>
          </a:xfrm>
          <a:prstGeom prst="rect">
            <a:avLst/>
          </a:prstGeom>
          <a:noFill/>
        </p:spPr>
        <p:txBody>
          <a:bodyPr wrap="square" rtlCol="0">
            <a:spAutoFit/>
          </a:bodyPr>
          <a:lstStyle/>
          <a:p>
            <a:pPr marL="0" lvl="1"/>
            <a:r>
              <a:rPr lang="en-US" sz="1400" dirty="0"/>
              <a:t>Transmission Media:</a:t>
            </a:r>
          </a:p>
          <a:p>
            <a:pPr marL="742950" lvl="2" indent="-285750">
              <a:buFont typeface="Arial" panose="020B0604020202020204" pitchFamily="34" charset="0"/>
              <a:buChar char="•"/>
            </a:pPr>
            <a:endParaRPr lang="en-US" sz="1600" dirty="0"/>
          </a:p>
          <a:p>
            <a:endParaRPr lang="en-US" dirty="0"/>
          </a:p>
        </p:txBody>
      </p:sp>
      <p:sp>
        <p:nvSpPr>
          <p:cNvPr id="73" name="Rectangle 72"/>
          <p:cNvSpPr/>
          <p:nvPr/>
        </p:nvSpPr>
        <p:spPr>
          <a:xfrm>
            <a:off x="624164" y="5157029"/>
            <a:ext cx="10984323" cy="13081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57" name="Straight Arrow Connector 56">
            <a:extLst>
              <a:ext uri="{FF2B5EF4-FFF2-40B4-BE49-F238E27FC236}">
                <a16:creationId xmlns:a16="http://schemas.microsoft.com/office/drawing/2014/main" id="{5369E9B5-C52B-4CF5-BA99-5D79F44D84E7}"/>
              </a:ext>
            </a:extLst>
          </p:cNvPr>
          <p:cNvCxnSpPr/>
          <p:nvPr/>
        </p:nvCxnSpPr>
        <p:spPr>
          <a:xfrm flipV="1">
            <a:off x="10333653" y="3654515"/>
            <a:ext cx="0" cy="160545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13D51AC1-A947-48DB-8AD2-05641A8EAAA0}"/>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Physical testing environment</a:t>
            </a:r>
            <a:br>
              <a:rPr lang="en-US" dirty="0"/>
            </a:br>
            <a:endParaRPr lang="en-US" dirty="0"/>
          </a:p>
        </p:txBody>
      </p:sp>
    </p:spTree>
    <p:extLst>
      <p:ext uri="{BB962C8B-B14F-4D97-AF65-F5344CB8AC3E}">
        <p14:creationId xmlns:p14="http://schemas.microsoft.com/office/powerpoint/2010/main" val="32071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4"/>
          </p:nvPr>
        </p:nvPicPr>
        <p:blipFill rotWithShape="1">
          <a:blip r:embed="rId2" cstate="print">
            <a:extLst>
              <a:ext uri="{BEBA8EAE-BF5A-486C-A8C5-ECC9F3942E4B}">
                <a14:imgProps xmlns:a14="http://schemas.microsoft.com/office/drawing/2010/main">
                  <a14:imgLayer r:embed="rId3">
                    <a14:imgEffect>
                      <a14:sharpenSoften amount="64000"/>
                    </a14:imgEffect>
                    <a14:imgEffect>
                      <a14:brightnessContrast bright="-7000" contrast="4000"/>
                    </a14:imgEffect>
                  </a14:imgLayer>
                </a14:imgProps>
              </a:ext>
              <a:ext uri="{28A0092B-C50C-407E-A947-70E740481C1C}">
                <a14:useLocalDpi xmlns:a14="http://schemas.microsoft.com/office/drawing/2010/main" val="0"/>
              </a:ext>
            </a:extLst>
          </a:blip>
          <a:srcRect t="-1057" r="2292" b="2645"/>
          <a:stretch/>
        </p:blipFill>
        <p:spPr>
          <a:xfrm rot="16200000">
            <a:off x="8338828" y="3209807"/>
            <a:ext cx="2438003" cy="2454917"/>
          </a:xfrm>
        </p:spPr>
      </p:pic>
      <p:sp>
        <p:nvSpPr>
          <p:cNvPr id="5" name="Slide Number Placeholder 4">
            <a:extLst>
              <a:ext uri="{FF2B5EF4-FFF2-40B4-BE49-F238E27FC236}">
                <a16:creationId xmlns:a16="http://schemas.microsoft.com/office/drawing/2014/main" id="{7FBD4B02-388E-40C9-B4EE-E0A8D9BD2C4A}"/>
              </a:ext>
            </a:extLst>
          </p:cNvPr>
          <p:cNvSpPr>
            <a:spLocks noGrp="1"/>
          </p:cNvSpPr>
          <p:nvPr>
            <p:ph type="sldNum" sz="quarter" idx="12"/>
          </p:nvPr>
        </p:nvSpPr>
        <p:spPr/>
        <p:txBody>
          <a:bodyPr/>
          <a:lstStyle/>
          <a:p>
            <a:pPr lvl="2"/>
            <a:fld id="{8D7026E9-6606-4B7C-9DC5-0640007BDBAE}" type="slidenum">
              <a:rPr lang="en-US" smtClean="0"/>
              <a:pPr lvl="2"/>
              <a:t>26</a:t>
            </a:fld>
            <a:endParaRPr lang="en-US" dirty="0"/>
          </a:p>
        </p:txBody>
      </p:sp>
      <p:pic>
        <p:nvPicPr>
          <p:cNvPr id="17" name="Picture 16" descr="A close up of a device&#10;&#10;Description generated with very high confidence">
            <a:extLst>
              <a:ext uri="{FF2B5EF4-FFF2-40B4-BE49-F238E27FC236}">
                <a16:creationId xmlns:a16="http://schemas.microsoft.com/office/drawing/2014/main" id="{B7774A60-6ABA-413B-904A-24E5875FC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287" y="1899394"/>
            <a:ext cx="6326402" cy="4078784"/>
          </a:xfrm>
          <a:prstGeom prst="rect">
            <a:avLst/>
          </a:prstGeom>
        </p:spPr>
      </p:pic>
      <p:sp>
        <p:nvSpPr>
          <p:cNvPr id="24" name="Rectangle 23">
            <a:extLst>
              <a:ext uri="{FF2B5EF4-FFF2-40B4-BE49-F238E27FC236}">
                <a16:creationId xmlns:a16="http://schemas.microsoft.com/office/drawing/2014/main" id="{3EE75B54-82E6-4B26-AB4F-31BCD575DD5F}"/>
              </a:ext>
            </a:extLst>
          </p:cNvPr>
          <p:cNvSpPr/>
          <p:nvPr/>
        </p:nvSpPr>
        <p:spPr>
          <a:xfrm>
            <a:off x="9216968" y="3449174"/>
            <a:ext cx="674254" cy="2022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p:nvSpPr>
        <p:spPr>
          <a:xfrm>
            <a:off x="624167" y="1357319"/>
            <a:ext cx="3852830"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Device positioning fixture:</a:t>
            </a:r>
          </a:p>
        </p:txBody>
      </p:sp>
      <p:sp>
        <p:nvSpPr>
          <p:cNvPr id="16" name="TextBox 15"/>
          <p:cNvSpPr txBox="1"/>
          <p:nvPr/>
        </p:nvSpPr>
        <p:spPr>
          <a:xfrm>
            <a:off x="1170098" y="2055855"/>
            <a:ext cx="2131236" cy="523220"/>
          </a:xfrm>
          <a:prstGeom prst="rect">
            <a:avLst/>
          </a:prstGeom>
          <a:solidFill>
            <a:schemeClr val="bg1"/>
          </a:solidFill>
          <a:ln w="12700">
            <a:solidFill>
              <a:schemeClr val="tx1"/>
            </a:solidFill>
          </a:ln>
        </p:spPr>
        <p:txBody>
          <a:bodyPr wrap="square" rtlCol="0">
            <a:spAutoFit/>
          </a:bodyPr>
          <a:lstStyle/>
          <a:p>
            <a:r>
              <a:rPr lang="en-US" sz="1400" dirty="0"/>
              <a:t>Enables stable device positioning</a:t>
            </a:r>
          </a:p>
        </p:txBody>
      </p:sp>
      <p:sp>
        <p:nvSpPr>
          <p:cNvPr id="18" name="TextBox 17"/>
          <p:cNvSpPr txBox="1"/>
          <p:nvPr/>
        </p:nvSpPr>
        <p:spPr>
          <a:xfrm>
            <a:off x="8330371" y="2757200"/>
            <a:ext cx="2482457" cy="307777"/>
          </a:xfrm>
          <a:prstGeom prst="rect">
            <a:avLst/>
          </a:prstGeom>
          <a:noFill/>
          <a:ln w="12700">
            <a:solidFill>
              <a:schemeClr val="tx1"/>
            </a:solidFill>
          </a:ln>
        </p:spPr>
        <p:txBody>
          <a:bodyPr wrap="square" rtlCol="0">
            <a:spAutoFit/>
          </a:bodyPr>
          <a:lstStyle/>
          <a:p>
            <a:pPr algn="ctr"/>
            <a:r>
              <a:rPr lang="en-US" sz="1400" dirty="0"/>
              <a:t>Actual use in saline tank</a:t>
            </a:r>
          </a:p>
        </p:txBody>
      </p:sp>
      <p:sp>
        <p:nvSpPr>
          <p:cNvPr id="9" name="Rectangle 8"/>
          <p:cNvSpPr/>
          <p:nvPr/>
        </p:nvSpPr>
        <p:spPr>
          <a:xfrm>
            <a:off x="980427" y="1887517"/>
            <a:ext cx="6326397" cy="4078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Arrow Connector 22">
            <a:extLst>
              <a:ext uri="{FF2B5EF4-FFF2-40B4-BE49-F238E27FC236}">
                <a16:creationId xmlns:a16="http://schemas.microsoft.com/office/drawing/2014/main" id="{5369E9B5-C52B-4CF5-BA99-5D79F44D84E7}"/>
              </a:ext>
            </a:extLst>
          </p:cNvPr>
          <p:cNvCxnSpPr/>
          <p:nvPr/>
        </p:nvCxnSpPr>
        <p:spPr>
          <a:xfrm>
            <a:off x="7318689" y="2992582"/>
            <a:ext cx="1898279" cy="1467974"/>
          </a:xfrm>
          <a:prstGeom prst="straightConnector1">
            <a:avLst/>
          </a:prstGeom>
          <a:ln w="3175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AD26977A-74A0-4443-8D31-EDD4FEF457A3}"/>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Physical testing environment</a:t>
            </a:r>
            <a:br>
              <a:rPr lang="en-US" dirty="0"/>
            </a:br>
            <a:endParaRPr lang="en-US" dirty="0"/>
          </a:p>
        </p:txBody>
      </p:sp>
    </p:spTree>
    <p:extLst>
      <p:ext uri="{BB962C8B-B14F-4D97-AF65-F5344CB8AC3E}">
        <p14:creationId xmlns:p14="http://schemas.microsoft.com/office/powerpoint/2010/main" val="395145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flipH="1">
            <a:off x="3842028" y="1452470"/>
            <a:ext cx="10996" cy="4941130"/>
          </a:xfrm>
          <a:prstGeom prst="line">
            <a:avLst/>
          </a:prstGeom>
          <a:ln w="28575">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F8CE5F2-CC6A-48B5-8AA8-81F98E0CAE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5F330C-AFC3-4F14-9D25-427D01FACD13}"/>
              </a:ext>
            </a:extLst>
          </p:cNvPr>
          <p:cNvSpPr>
            <a:spLocks noGrp="1"/>
          </p:cNvSpPr>
          <p:nvPr>
            <p:ph type="sldNum" sz="quarter" idx="12"/>
          </p:nvPr>
        </p:nvSpPr>
        <p:spPr/>
        <p:txBody>
          <a:bodyPr/>
          <a:lstStyle/>
          <a:p>
            <a:pPr lvl="2"/>
            <a:fld id="{8D7026E9-6606-4B7C-9DC5-0640007BDBAE}" type="slidenum">
              <a:rPr lang="en-US" smtClean="0"/>
              <a:pPr lvl="2"/>
              <a:t>27</a:t>
            </a:fld>
            <a:endParaRPr lang="en-US" dirty="0"/>
          </a:p>
        </p:txBody>
      </p:sp>
      <p:sp>
        <p:nvSpPr>
          <p:cNvPr id="6" name="Text Placeholder 5">
            <a:extLst>
              <a:ext uri="{FF2B5EF4-FFF2-40B4-BE49-F238E27FC236}">
                <a16:creationId xmlns:a16="http://schemas.microsoft.com/office/drawing/2014/main" id="{3C4FD65E-9378-4715-A090-2892AF2FAA74}"/>
              </a:ext>
            </a:extLst>
          </p:cNvPr>
          <p:cNvSpPr>
            <a:spLocks noGrp="1"/>
          </p:cNvSpPr>
          <p:nvPr>
            <p:ph type="body" sz="quarter" idx="13"/>
          </p:nvPr>
        </p:nvSpPr>
        <p:spPr/>
        <p:txBody>
          <a:bodyPr/>
          <a:lstStyle/>
          <a:p>
            <a:endParaRPr lang="en-US" dirty="0"/>
          </a:p>
        </p:txBody>
      </p:sp>
      <p:sp>
        <p:nvSpPr>
          <p:cNvPr id="7" name="Rectangle 6">
            <a:extLst>
              <a:ext uri="{FF2B5EF4-FFF2-40B4-BE49-F238E27FC236}">
                <a16:creationId xmlns:a16="http://schemas.microsoft.com/office/drawing/2014/main" id="{202010AD-A40D-470A-856E-925B2C8273DE}"/>
              </a:ext>
            </a:extLst>
          </p:cNvPr>
          <p:cNvSpPr/>
          <p:nvPr/>
        </p:nvSpPr>
        <p:spPr>
          <a:xfrm>
            <a:off x="624631" y="2245433"/>
            <a:ext cx="1638300" cy="3510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Software-defined Radio Bench Modems</a:t>
            </a:r>
          </a:p>
        </p:txBody>
      </p:sp>
      <p:pic>
        <p:nvPicPr>
          <p:cNvPr id="10" name="Picture 9">
            <a:extLst>
              <a:ext uri="{FF2B5EF4-FFF2-40B4-BE49-F238E27FC236}">
                <a16:creationId xmlns:a16="http://schemas.microsoft.com/office/drawing/2014/main" id="{6A837BBE-4589-4FC5-A8D6-C5AEA08DBD7A}"/>
              </a:ext>
            </a:extLst>
          </p:cNvPr>
          <p:cNvPicPr>
            <a:picLocks noChangeAspect="1"/>
          </p:cNvPicPr>
          <p:nvPr/>
        </p:nvPicPr>
        <p:blipFill>
          <a:blip r:embed="rId3"/>
          <a:stretch>
            <a:fillRect/>
          </a:stretch>
        </p:blipFill>
        <p:spPr>
          <a:xfrm>
            <a:off x="3014340" y="2398112"/>
            <a:ext cx="1612024" cy="910372"/>
          </a:xfrm>
          <a:prstGeom prst="rect">
            <a:avLst/>
          </a:prstGeom>
          <a:scene3d>
            <a:camera prst="orthographicFront">
              <a:rot lat="0" lon="1080000" rev="0"/>
            </a:camera>
            <a:lightRig rig="threePt" dir="t"/>
          </a:scene3d>
        </p:spPr>
      </p:pic>
      <p:pic>
        <p:nvPicPr>
          <p:cNvPr id="12" name="Picture 11">
            <a:extLst>
              <a:ext uri="{FF2B5EF4-FFF2-40B4-BE49-F238E27FC236}">
                <a16:creationId xmlns:a16="http://schemas.microsoft.com/office/drawing/2014/main" id="{A57A917E-780D-42A0-813D-E4421D91F3F7}"/>
              </a:ext>
            </a:extLst>
          </p:cNvPr>
          <p:cNvPicPr>
            <a:picLocks noChangeAspect="1"/>
          </p:cNvPicPr>
          <p:nvPr/>
        </p:nvPicPr>
        <p:blipFill>
          <a:blip r:embed="rId3"/>
          <a:stretch>
            <a:fillRect/>
          </a:stretch>
        </p:blipFill>
        <p:spPr>
          <a:xfrm>
            <a:off x="3006558" y="4416812"/>
            <a:ext cx="1619805" cy="914766"/>
          </a:xfrm>
          <a:prstGeom prst="rect">
            <a:avLst/>
          </a:prstGeom>
        </p:spPr>
      </p:pic>
      <p:sp>
        <p:nvSpPr>
          <p:cNvPr id="18" name="Oval 17">
            <a:extLst>
              <a:ext uri="{FF2B5EF4-FFF2-40B4-BE49-F238E27FC236}">
                <a16:creationId xmlns:a16="http://schemas.microsoft.com/office/drawing/2014/main" id="{252DF0B3-85D2-43CE-A83C-2C0F9DFE4A4B}"/>
              </a:ext>
            </a:extLst>
          </p:cNvPr>
          <p:cNvSpPr/>
          <p:nvPr/>
        </p:nvSpPr>
        <p:spPr>
          <a:xfrm>
            <a:off x="4587077" y="2241991"/>
            <a:ext cx="3559205" cy="3510135"/>
          </a:xfrm>
          <a:prstGeom prst="ellipse">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B50F8F2C-C2AE-475E-9E6D-DD89880A57D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7821" y="2201456"/>
            <a:ext cx="160989" cy="1254348"/>
          </a:xfrm>
          <a:prstGeom prst="rect">
            <a:avLst/>
          </a:prstGeom>
        </p:spPr>
      </p:pic>
      <p:pic>
        <p:nvPicPr>
          <p:cNvPr id="20" name="Picture 19">
            <a:extLst>
              <a:ext uri="{FF2B5EF4-FFF2-40B4-BE49-F238E27FC236}">
                <a16:creationId xmlns:a16="http://schemas.microsoft.com/office/drawing/2014/main" id="{809C6579-38F4-4B45-9D0F-3A8F202645D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6595" y="4326151"/>
            <a:ext cx="161596" cy="1259083"/>
          </a:xfrm>
          <a:prstGeom prst="rect">
            <a:avLst/>
          </a:prstGeom>
        </p:spPr>
      </p:pic>
      <p:cxnSp>
        <p:nvCxnSpPr>
          <p:cNvPr id="21" name="Straight Arrow Connector 20">
            <a:extLst>
              <a:ext uri="{FF2B5EF4-FFF2-40B4-BE49-F238E27FC236}">
                <a16:creationId xmlns:a16="http://schemas.microsoft.com/office/drawing/2014/main" id="{FEBEA853-FD58-4CA5-974E-8550D3A24D0D}"/>
              </a:ext>
            </a:extLst>
          </p:cNvPr>
          <p:cNvCxnSpPr>
            <a:cxnSpLocks/>
          </p:cNvCxnSpPr>
          <p:nvPr/>
        </p:nvCxnSpPr>
        <p:spPr>
          <a:xfrm>
            <a:off x="4402557" y="2861644"/>
            <a:ext cx="1055164" cy="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34A4FB-4B9A-462F-8A3A-9750B924A5A9}"/>
              </a:ext>
            </a:extLst>
          </p:cNvPr>
          <p:cNvCxnSpPr>
            <a:cxnSpLocks/>
          </p:cNvCxnSpPr>
          <p:nvPr/>
        </p:nvCxnSpPr>
        <p:spPr>
          <a:xfrm flipH="1">
            <a:off x="4493342" y="5006312"/>
            <a:ext cx="907825" cy="7003"/>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D1709-2773-4705-AAA2-F1BCF4EDD3D9}"/>
              </a:ext>
            </a:extLst>
          </p:cNvPr>
          <p:cNvSpPr txBox="1"/>
          <p:nvPr/>
        </p:nvSpPr>
        <p:spPr>
          <a:xfrm>
            <a:off x="5409832" y="3014653"/>
            <a:ext cx="1341998" cy="276999"/>
          </a:xfrm>
          <a:prstGeom prst="rect">
            <a:avLst/>
          </a:prstGeom>
          <a:noFill/>
        </p:spPr>
        <p:txBody>
          <a:bodyPr wrap="square" rtlCol="0">
            <a:spAutoFit/>
          </a:bodyPr>
          <a:lstStyle/>
          <a:p>
            <a:r>
              <a:rPr lang="en-US" sz="1200" dirty="0">
                <a:latin typeface="Sitka Text" panose="02000505000000020004" pitchFamily="2" charset="0"/>
              </a:rPr>
              <a:t>Transmitter</a:t>
            </a:r>
          </a:p>
        </p:txBody>
      </p:sp>
      <p:sp>
        <p:nvSpPr>
          <p:cNvPr id="14" name="TextBox 13">
            <a:extLst>
              <a:ext uri="{FF2B5EF4-FFF2-40B4-BE49-F238E27FC236}">
                <a16:creationId xmlns:a16="http://schemas.microsoft.com/office/drawing/2014/main" id="{15220976-637B-4368-9205-1EA8AFA18174}"/>
              </a:ext>
            </a:extLst>
          </p:cNvPr>
          <p:cNvSpPr txBox="1"/>
          <p:nvPr/>
        </p:nvSpPr>
        <p:spPr>
          <a:xfrm>
            <a:off x="5592855" y="5131587"/>
            <a:ext cx="1341998" cy="276999"/>
          </a:xfrm>
          <a:prstGeom prst="rect">
            <a:avLst/>
          </a:prstGeom>
          <a:noFill/>
        </p:spPr>
        <p:txBody>
          <a:bodyPr wrap="square" rtlCol="0">
            <a:spAutoFit/>
          </a:bodyPr>
          <a:lstStyle/>
          <a:p>
            <a:r>
              <a:rPr lang="en-US" sz="1200" dirty="0">
                <a:latin typeface="Sitka Text" panose="02000505000000020004" pitchFamily="2" charset="0"/>
              </a:rPr>
              <a:t>Receiver</a:t>
            </a:r>
          </a:p>
        </p:txBody>
      </p:sp>
      <p:cxnSp>
        <p:nvCxnSpPr>
          <p:cNvPr id="16" name="Straight Arrow Connector 15">
            <a:extLst>
              <a:ext uri="{FF2B5EF4-FFF2-40B4-BE49-F238E27FC236}">
                <a16:creationId xmlns:a16="http://schemas.microsoft.com/office/drawing/2014/main" id="{5369E9B5-C52B-4CF5-BA99-5D79F44D84E7}"/>
              </a:ext>
            </a:extLst>
          </p:cNvPr>
          <p:cNvCxnSpPr/>
          <p:nvPr/>
        </p:nvCxnSpPr>
        <p:spPr>
          <a:xfrm flipV="1">
            <a:off x="2262931" y="2846844"/>
            <a:ext cx="971759" cy="4368"/>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2801330"/>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1465F778-AC84-43CF-A168-25297FCB423C}"/>
              </a:ext>
            </a:extLst>
          </p:cNvPr>
          <p:cNvCxnSpPr>
            <a:cxnSpLocks/>
          </p:cNvCxnSpPr>
          <p:nvPr/>
        </p:nvCxnSpPr>
        <p:spPr>
          <a:xfrm flipH="1">
            <a:off x="2286684" y="4991753"/>
            <a:ext cx="948006" cy="2"/>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6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5050726"/>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Arrow Connector 63">
            <a:extLst>
              <a:ext uri="{FF2B5EF4-FFF2-40B4-BE49-F238E27FC236}">
                <a16:creationId xmlns:a16="http://schemas.microsoft.com/office/drawing/2014/main" id="{5369E9B5-C52B-4CF5-BA99-5D79F44D84E7}"/>
              </a:ext>
            </a:extLst>
          </p:cNvPr>
          <p:cNvCxnSpPr>
            <a:cxnSpLocks/>
          </p:cNvCxnSpPr>
          <p:nvPr/>
        </p:nvCxnSpPr>
        <p:spPr>
          <a:xfrm>
            <a:off x="689250" y="2073712"/>
            <a:ext cx="219404" cy="640027"/>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2" name="Graphic 41" descr="Wi-Fi">
            <a:extLst>
              <a:ext uri="{FF2B5EF4-FFF2-40B4-BE49-F238E27FC236}">
                <a16:creationId xmlns:a16="http://schemas.microsoft.com/office/drawing/2014/main" id="{A0C36E83-8926-49ED-B3D0-239E7E0BD3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41280" y="2852638"/>
            <a:ext cx="882261" cy="2039294"/>
          </a:xfrm>
          <a:prstGeom prst="rect">
            <a:avLst/>
          </a:prstGeom>
        </p:spPr>
      </p:pic>
      <p:sp>
        <p:nvSpPr>
          <p:cNvPr id="45" name="Rectangle 44">
            <a:extLst>
              <a:ext uri="{FF2B5EF4-FFF2-40B4-BE49-F238E27FC236}">
                <a16:creationId xmlns:a16="http://schemas.microsoft.com/office/drawing/2014/main" id="{AB174CD7-3ECF-41BB-96A3-8D98767F0DFE}"/>
              </a:ext>
            </a:extLst>
          </p:cNvPr>
          <p:cNvSpPr/>
          <p:nvPr/>
        </p:nvSpPr>
        <p:spPr>
          <a:xfrm>
            <a:off x="7670448" y="471887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pic>
        <p:nvPicPr>
          <p:cNvPr id="8" name="Graphic 7" descr="Wi-Fi">
            <a:extLst>
              <a:ext uri="{FF2B5EF4-FFF2-40B4-BE49-F238E27FC236}">
                <a16:creationId xmlns:a16="http://schemas.microsoft.com/office/drawing/2014/main" id="{88DAA2D1-03B8-4955-9F7A-FBF44E7BF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27096" y="2909994"/>
            <a:ext cx="914400" cy="1976650"/>
          </a:xfrm>
          <a:prstGeom prst="rect">
            <a:avLst/>
          </a:prstGeom>
        </p:spPr>
      </p:pic>
      <p:sp>
        <p:nvSpPr>
          <p:cNvPr id="39" name="Rectangle 38">
            <a:extLst>
              <a:ext uri="{FF2B5EF4-FFF2-40B4-BE49-F238E27FC236}">
                <a16:creationId xmlns:a16="http://schemas.microsoft.com/office/drawing/2014/main" id="{8B4BA7CD-33F5-4ED5-867D-57C6F48B9DB1}"/>
              </a:ext>
            </a:extLst>
          </p:cNvPr>
          <p:cNvSpPr/>
          <p:nvPr/>
        </p:nvSpPr>
        <p:spPr>
          <a:xfrm>
            <a:off x="6771580" y="4718876"/>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3" name="TextBox 2"/>
          <p:cNvSpPr txBox="1"/>
          <p:nvPr/>
        </p:nvSpPr>
        <p:spPr>
          <a:xfrm>
            <a:off x="152082" y="5926414"/>
            <a:ext cx="779039" cy="369332"/>
          </a:xfrm>
          <a:prstGeom prst="rect">
            <a:avLst/>
          </a:prstGeom>
          <a:noFill/>
          <a:ln>
            <a:solidFill>
              <a:srgbClr val="00234C"/>
            </a:solidFill>
          </a:ln>
        </p:spPr>
        <p:txBody>
          <a:bodyPr wrap="square" rtlCol="0">
            <a:spAutoFit/>
          </a:bodyPr>
          <a:lstStyle/>
          <a:p>
            <a:r>
              <a:rPr lang="en-US" dirty="0"/>
              <a:t>Data</a:t>
            </a:r>
          </a:p>
        </p:txBody>
      </p:sp>
      <p:sp>
        <p:nvSpPr>
          <p:cNvPr id="48" name="TextBox 47"/>
          <p:cNvSpPr txBox="1"/>
          <p:nvPr/>
        </p:nvSpPr>
        <p:spPr>
          <a:xfrm>
            <a:off x="152082" y="1704380"/>
            <a:ext cx="779039" cy="369332"/>
          </a:xfrm>
          <a:prstGeom prst="rect">
            <a:avLst/>
          </a:prstGeom>
          <a:noFill/>
          <a:ln>
            <a:solidFill>
              <a:schemeClr val="tx1"/>
            </a:solidFill>
          </a:ln>
        </p:spPr>
        <p:txBody>
          <a:bodyPr wrap="square" rtlCol="0">
            <a:spAutoFit/>
          </a:bodyPr>
          <a:lstStyle/>
          <a:p>
            <a:r>
              <a:rPr lang="en-US" dirty="0"/>
              <a:t>Data</a:t>
            </a:r>
          </a:p>
        </p:txBody>
      </p:sp>
      <p:pic>
        <p:nvPicPr>
          <p:cNvPr id="10242"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19380" b="2691"/>
          <a:stretch/>
        </p:blipFill>
        <p:spPr bwMode="auto">
          <a:xfrm>
            <a:off x="2297343" y="2294750"/>
            <a:ext cx="844651" cy="39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r="17313" b="3785"/>
          <a:stretch/>
        </p:blipFill>
        <p:spPr bwMode="auto">
          <a:xfrm>
            <a:off x="2300088" y="4477762"/>
            <a:ext cx="866303" cy="39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4692"/>
          <a:stretch/>
        </p:blipFill>
        <p:spPr bwMode="auto">
          <a:xfrm>
            <a:off x="4422180" y="2267334"/>
            <a:ext cx="866656"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2761"/>
          <a:stretch/>
        </p:blipFill>
        <p:spPr bwMode="auto">
          <a:xfrm>
            <a:off x="4402557" y="4452941"/>
            <a:ext cx="886279"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7384498" y="3467789"/>
            <a:ext cx="594360" cy="338554"/>
          </a:xfrm>
          <a:prstGeom prst="rect">
            <a:avLst/>
          </a:prstGeom>
          <a:noFill/>
        </p:spPr>
        <p:txBody>
          <a:bodyPr wrap="square" rtlCol="0">
            <a:spAutoFit/>
          </a:bodyPr>
          <a:lstStyle/>
          <a:p>
            <a:r>
              <a:rPr lang="en-US" sz="1600" b="1" dirty="0"/>
              <a:t>OR</a:t>
            </a:r>
          </a:p>
        </p:txBody>
      </p:sp>
      <p:sp>
        <p:nvSpPr>
          <p:cNvPr id="54" name="Rectangle 53">
            <a:extLst>
              <a:ext uri="{FF2B5EF4-FFF2-40B4-BE49-F238E27FC236}">
                <a16:creationId xmlns:a16="http://schemas.microsoft.com/office/drawing/2014/main" id="{8B4BA7CD-33F5-4ED5-867D-57C6F48B9DB1}"/>
              </a:ext>
            </a:extLst>
          </p:cNvPr>
          <p:cNvSpPr/>
          <p:nvPr/>
        </p:nvSpPr>
        <p:spPr>
          <a:xfrm>
            <a:off x="6773775" y="2744743"/>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55" name="Rectangle 54">
            <a:extLst>
              <a:ext uri="{FF2B5EF4-FFF2-40B4-BE49-F238E27FC236}">
                <a16:creationId xmlns:a16="http://schemas.microsoft.com/office/drawing/2014/main" id="{AB174CD7-3ECF-41BB-96A3-8D98767F0DFE}"/>
              </a:ext>
            </a:extLst>
          </p:cNvPr>
          <p:cNvSpPr/>
          <p:nvPr/>
        </p:nvSpPr>
        <p:spPr>
          <a:xfrm>
            <a:off x="7676548" y="274992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sp>
        <p:nvSpPr>
          <p:cNvPr id="25" name="TextBox 24"/>
          <p:cNvSpPr txBox="1"/>
          <p:nvPr/>
        </p:nvSpPr>
        <p:spPr>
          <a:xfrm>
            <a:off x="4703674" y="3621404"/>
            <a:ext cx="2157985" cy="523220"/>
          </a:xfrm>
          <a:prstGeom prst="rect">
            <a:avLst/>
          </a:prstGeom>
          <a:noFill/>
        </p:spPr>
        <p:txBody>
          <a:bodyPr wrap="square" rtlCol="0">
            <a:spAutoFit/>
          </a:bodyPr>
          <a:lstStyle/>
          <a:p>
            <a:pPr algn="ctr"/>
            <a:r>
              <a:rPr lang="en-US" sz="1400" dirty="0"/>
              <a:t>Physical-layer test environment</a:t>
            </a:r>
          </a:p>
        </p:txBody>
      </p:sp>
      <p:cxnSp>
        <p:nvCxnSpPr>
          <p:cNvPr id="69" name="Straight Arrow Connector 68">
            <a:extLst>
              <a:ext uri="{FF2B5EF4-FFF2-40B4-BE49-F238E27FC236}">
                <a16:creationId xmlns:a16="http://schemas.microsoft.com/office/drawing/2014/main" id="{5369E9B5-C52B-4CF5-BA99-5D79F44D84E7}"/>
              </a:ext>
            </a:extLst>
          </p:cNvPr>
          <p:cNvCxnSpPr/>
          <p:nvPr/>
        </p:nvCxnSpPr>
        <p:spPr>
          <a:xfrm flipV="1">
            <a:off x="1714500" y="2614840"/>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314F44-D4DF-443D-87BF-03718F3C5B32}"/>
              </a:ext>
            </a:extLst>
          </p:cNvPr>
          <p:cNvCxnSpPr>
            <a:cxnSpLocks/>
          </p:cNvCxnSpPr>
          <p:nvPr/>
        </p:nvCxnSpPr>
        <p:spPr>
          <a:xfrm rot="10800000" flipV="1">
            <a:off x="1710999" y="4777387"/>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788F14-B921-4DEC-9001-99F0DDE1BB4A}"/>
              </a:ext>
            </a:extLst>
          </p:cNvPr>
          <p:cNvCxnSpPr>
            <a:cxnSpLocks/>
          </p:cNvCxnSpPr>
          <p:nvPr/>
        </p:nvCxnSpPr>
        <p:spPr>
          <a:xfrm>
            <a:off x="689250" y="5145417"/>
            <a:ext cx="219404" cy="640027"/>
          </a:xfrm>
          <a:prstGeom prst="straightConnector1">
            <a:avLst/>
          </a:prstGeom>
          <a:ln w="31750">
            <a:solidFill>
              <a:schemeClr val="tx1"/>
            </a:solidFill>
            <a:headEnd type="none"/>
            <a:tailEnd type="triangle" w="lg" len="lg"/>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A5B93405-7A1B-4186-87DF-127E53CEB1D0}"/>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Project overview</a:t>
            </a:r>
            <a:br>
              <a:rPr lang="en-US" dirty="0"/>
            </a:br>
            <a:endParaRPr lang="en-US" dirty="0"/>
          </a:p>
        </p:txBody>
      </p:sp>
      <p:grpSp>
        <p:nvGrpSpPr>
          <p:cNvPr id="50" name="Group 49">
            <a:extLst>
              <a:ext uri="{FF2B5EF4-FFF2-40B4-BE49-F238E27FC236}">
                <a16:creationId xmlns:a16="http://schemas.microsoft.com/office/drawing/2014/main" id="{56EB06B8-50B0-4F37-AF00-0E89767C0DAD}"/>
              </a:ext>
            </a:extLst>
          </p:cNvPr>
          <p:cNvGrpSpPr/>
          <p:nvPr/>
        </p:nvGrpSpPr>
        <p:grpSpPr>
          <a:xfrm>
            <a:off x="8563542" y="1371600"/>
            <a:ext cx="3323659" cy="4832092"/>
            <a:chOff x="8563542" y="1371600"/>
            <a:chExt cx="3323659" cy="4832092"/>
          </a:xfrm>
        </p:grpSpPr>
        <p:sp>
          <p:nvSpPr>
            <p:cNvPr id="57" name="TextBox 56">
              <a:extLst>
                <a:ext uri="{FF2B5EF4-FFF2-40B4-BE49-F238E27FC236}">
                  <a16:creationId xmlns:a16="http://schemas.microsoft.com/office/drawing/2014/main" id="{B8A6DC1E-86E8-4D10-B0CC-A9801F88DCF5}"/>
                </a:ext>
              </a:extLst>
            </p:cNvPr>
            <p:cNvSpPr txBox="1"/>
            <p:nvPr/>
          </p:nvSpPr>
          <p:spPr>
            <a:xfrm>
              <a:off x="8563542" y="1371600"/>
              <a:ext cx="3323659" cy="4832092"/>
            </a:xfrm>
            <a:prstGeom prst="rect">
              <a:avLst/>
            </a:prstGeom>
            <a:noFill/>
            <a:ln w="12700">
              <a:solidFill>
                <a:schemeClr val="bg2">
                  <a:lumMod val="40000"/>
                  <a:lumOff val="60000"/>
                </a:schemeClr>
              </a:solidFill>
            </a:ln>
          </p:spPr>
          <p:txBody>
            <a:bodyPr wrap="square" rtlCol="0">
              <a:spAutoFit/>
            </a:bodyPr>
            <a:lstStyle/>
            <a:p>
              <a:r>
                <a:rPr lang="en-US" sz="2000" b="1" u="sng" dirty="0"/>
                <a:t>Presentation outline:</a:t>
              </a:r>
            </a:p>
            <a:p>
              <a:endParaRPr lang="en-US" dirty="0"/>
            </a:p>
            <a:p>
              <a:pPr marL="285750" indent="-285750">
                <a:buFont typeface="Arial" panose="020B0604020202020204" pitchFamily="34" charset="0"/>
                <a:buChar char="•"/>
              </a:pPr>
              <a:r>
                <a:rPr lang="en-US" dirty="0">
                  <a:solidFill>
                    <a:schemeClr val="bg1">
                      <a:lumMod val="85000"/>
                    </a:schemeClr>
                  </a:solidFill>
                </a:rPr>
                <a:t>Develop library of SW-defined radio modems</a:t>
              </a:r>
            </a:p>
            <a:p>
              <a:pPr marL="285750" indent="-285750">
                <a:buFont typeface="Arial" panose="020B0604020202020204" pitchFamily="34" charset="0"/>
                <a:buChar char="•"/>
              </a:pPr>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Build infrastructure for physical-layer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Collect test result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1">
                      <a:lumMod val="85000"/>
                    </a:schemeClr>
                  </a:solidFill>
                </a:rPr>
                <a:t>Summary and Possible Project Extension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8" name="Half Frame 57">
              <a:extLst>
                <a:ext uri="{FF2B5EF4-FFF2-40B4-BE49-F238E27FC236}">
                  <a16:creationId xmlns:a16="http://schemas.microsoft.com/office/drawing/2014/main" id="{5F7DC8DC-E124-4D1D-9191-1ADE23542C38}"/>
                </a:ext>
              </a:extLst>
            </p:cNvPr>
            <p:cNvSpPr/>
            <p:nvPr/>
          </p:nvSpPr>
          <p:spPr>
            <a:xfrm>
              <a:off x="8563542" y="1371600"/>
              <a:ext cx="328921" cy="1026511"/>
            </a:xfrm>
            <a:prstGeom prst="halfFram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59" name="TextBox 58">
            <a:extLst>
              <a:ext uri="{FF2B5EF4-FFF2-40B4-BE49-F238E27FC236}">
                <a16:creationId xmlns:a16="http://schemas.microsoft.com/office/drawing/2014/main" id="{76DFC1BD-1D59-49EE-88DE-EE1217C58229}"/>
              </a:ext>
            </a:extLst>
          </p:cNvPr>
          <p:cNvSpPr txBox="1"/>
          <p:nvPr/>
        </p:nvSpPr>
        <p:spPr>
          <a:xfrm>
            <a:off x="1369308" y="1427381"/>
            <a:ext cx="1787246" cy="646331"/>
          </a:xfrm>
          <a:prstGeom prst="rect">
            <a:avLst/>
          </a:prstGeom>
          <a:noFill/>
        </p:spPr>
        <p:txBody>
          <a:bodyPr wrap="square" rtlCol="0">
            <a:spAutoFit/>
          </a:bodyPr>
          <a:lstStyle/>
          <a:p>
            <a:r>
              <a:rPr lang="en-US" dirty="0">
                <a:solidFill>
                  <a:schemeClr val="bg1">
                    <a:lumMod val="50000"/>
                  </a:schemeClr>
                </a:solidFill>
              </a:rPr>
              <a:t>Software Level Design</a:t>
            </a:r>
          </a:p>
        </p:txBody>
      </p:sp>
      <p:sp>
        <p:nvSpPr>
          <p:cNvPr id="60" name="TextBox 59">
            <a:extLst>
              <a:ext uri="{FF2B5EF4-FFF2-40B4-BE49-F238E27FC236}">
                <a16:creationId xmlns:a16="http://schemas.microsoft.com/office/drawing/2014/main" id="{A4491D1A-F051-44FD-9404-4075B3997440}"/>
              </a:ext>
            </a:extLst>
          </p:cNvPr>
          <p:cNvSpPr txBox="1"/>
          <p:nvPr/>
        </p:nvSpPr>
        <p:spPr>
          <a:xfrm>
            <a:off x="5418240" y="1427381"/>
            <a:ext cx="1787246" cy="646331"/>
          </a:xfrm>
          <a:prstGeom prst="rect">
            <a:avLst/>
          </a:prstGeom>
          <a:noFill/>
        </p:spPr>
        <p:txBody>
          <a:bodyPr wrap="square" rtlCol="0">
            <a:spAutoFit/>
          </a:bodyPr>
          <a:lstStyle/>
          <a:p>
            <a:r>
              <a:rPr lang="en-US" dirty="0">
                <a:solidFill>
                  <a:schemeClr val="bg1">
                    <a:lumMod val="50000"/>
                  </a:schemeClr>
                </a:solidFill>
              </a:rPr>
              <a:t>Hardware Level Design</a:t>
            </a:r>
          </a:p>
        </p:txBody>
      </p:sp>
    </p:spTree>
    <p:extLst>
      <p:ext uri="{BB962C8B-B14F-4D97-AF65-F5344CB8AC3E}">
        <p14:creationId xmlns:p14="http://schemas.microsoft.com/office/powerpoint/2010/main" val="22337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FBD4B02-388E-40C9-B4EE-E0A8D9BD2C4A}"/>
              </a:ext>
            </a:extLst>
          </p:cNvPr>
          <p:cNvSpPr>
            <a:spLocks noGrp="1"/>
          </p:cNvSpPr>
          <p:nvPr>
            <p:ph type="sldNum" sz="quarter" idx="12"/>
          </p:nvPr>
        </p:nvSpPr>
        <p:spPr/>
        <p:txBody>
          <a:bodyPr/>
          <a:lstStyle/>
          <a:p>
            <a:pPr lvl="2"/>
            <a:fld id="{8D7026E9-6606-4B7C-9DC5-0640007BDBAE}" type="slidenum">
              <a:rPr lang="en-US" smtClean="0"/>
              <a:pPr lvl="2"/>
              <a:t>28</a:t>
            </a:fld>
            <a:endParaRPr lang="en-US" dirty="0"/>
          </a:p>
        </p:txBody>
      </p:sp>
      <p:grpSp>
        <p:nvGrpSpPr>
          <p:cNvPr id="43" name="Group 42">
            <a:extLst>
              <a:ext uri="{FF2B5EF4-FFF2-40B4-BE49-F238E27FC236}">
                <a16:creationId xmlns:a16="http://schemas.microsoft.com/office/drawing/2014/main" id="{B5041F9F-2C1D-4C18-8C10-D1C2572CFD64}"/>
              </a:ext>
            </a:extLst>
          </p:cNvPr>
          <p:cNvGrpSpPr/>
          <p:nvPr/>
        </p:nvGrpSpPr>
        <p:grpSpPr>
          <a:xfrm>
            <a:off x="2453447" y="2202993"/>
            <a:ext cx="6247137" cy="4420913"/>
            <a:chOff x="515799" y="1562100"/>
            <a:chExt cx="6379907" cy="4751898"/>
          </a:xfrm>
        </p:grpSpPr>
        <p:sp>
          <p:nvSpPr>
            <p:cNvPr id="14" name="Left Brace 13">
              <a:extLst>
                <a:ext uri="{FF2B5EF4-FFF2-40B4-BE49-F238E27FC236}">
                  <a16:creationId xmlns:a16="http://schemas.microsoft.com/office/drawing/2014/main" id="{276EE8F5-FFF6-4AD5-AB2E-65D126B3EAAC}"/>
                </a:ext>
              </a:extLst>
            </p:cNvPr>
            <p:cNvSpPr/>
            <p:nvPr/>
          </p:nvSpPr>
          <p:spPr>
            <a:xfrm>
              <a:off x="2295868" y="1562100"/>
              <a:ext cx="296028" cy="2095500"/>
            </a:xfrm>
            <a:prstGeom prst="leftBrace">
              <a:avLst>
                <a:gd name="adj1" fmla="val 8333"/>
                <a:gd name="adj2" fmla="val 50469"/>
              </a:avLst>
            </a:prstGeom>
            <a:ln w="2540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417EE18C-5EDF-40C0-BA08-46EDF4E7E597}"/>
                </a:ext>
              </a:extLst>
            </p:cNvPr>
            <p:cNvSpPr/>
            <p:nvPr/>
          </p:nvSpPr>
          <p:spPr>
            <a:xfrm>
              <a:off x="2302447" y="4025554"/>
              <a:ext cx="289450" cy="1129896"/>
            </a:xfrm>
            <a:prstGeom prst="leftBrace">
              <a:avLst/>
            </a:prstGeom>
            <a:ln w="25400">
              <a:solidFill>
                <a:srgbClr val="FEB85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78F83C97-6828-4A3D-8096-4615CCB1515A}"/>
                </a:ext>
              </a:extLst>
            </p:cNvPr>
            <p:cNvSpPr/>
            <p:nvPr/>
          </p:nvSpPr>
          <p:spPr>
            <a:xfrm>
              <a:off x="2311629" y="5391692"/>
              <a:ext cx="296028" cy="637510"/>
            </a:xfrm>
            <a:prstGeom prst="leftBrace">
              <a:avLst/>
            </a:prstGeom>
            <a:ln w="25400">
              <a:solidFill>
                <a:srgbClr val="D08EC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F3DB078-9DC6-4152-B4E5-BD68CB3C7367}"/>
                </a:ext>
              </a:extLst>
            </p:cNvPr>
            <p:cNvSpPr txBox="1"/>
            <p:nvPr/>
          </p:nvSpPr>
          <p:spPr>
            <a:xfrm>
              <a:off x="2639693" y="1746766"/>
              <a:ext cx="1795817" cy="396983"/>
            </a:xfrm>
            <a:prstGeom prst="rect">
              <a:avLst/>
            </a:prstGeom>
            <a:noFill/>
          </p:spPr>
          <p:txBody>
            <a:bodyPr wrap="square" rtlCol="0">
              <a:spAutoFit/>
            </a:bodyPr>
            <a:lstStyle/>
            <a:p>
              <a:r>
                <a:rPr lang="en-US" dirty="0">
                  <a:solidFill>
                    <a:srgbClr val="00B0F0"/>
                  </a:solidFill>
                </a:rPr>
                <a:t>Rx/</a:t>
              </a:r>
              <a:r>
                <a:rPr lang="en-US" dirty="0" err="1">
                  <a:solidFill>
                    <a:srgbClr val="00B0F0"/>
                  </a:solidFill>
                </a:rPr>
                <a:t>Tx</a:t>
              </a:r>
              <a:r>
                <a:rPr lang="en-US" dirty="0">
                  <a:solidFill>
                    <a:srgbClr val="00B0F0"/>
                  </a:solidFill>
                </a:rPr>
                <a:t> </a:t>
              </a:r>
              <a:r>
                <a:rPr lang="en-US" dirty="0" err="1">
                  <a:solidFill>
                    <a:srgbClr val="00B0F0"/>
                  </a:solidFill>
                </a:rPr>
                <a:t>iLP</a:t>
              </a:r>
              <a:endParaRPr lang="en-US" dirty="0">
                <a:solidFill>
                  <a:srgbClr val="00B0F0"/>
                </a:solidFill>
              </a:endParaRPr>
            </a:p>
          </p:txBody>
        </p:sp>
        <p:sp>
          <p:nvSpPr>
            <p:cNvPr id="18" name="TextBox 17">
              <a:extLst>
                <a:ext uri="{FF2B5EF4-FFF2-40B4-BE49-F238E27FC236}">
                  <a16:creationId xmlns:a16="http://schemas.microsoft.com/office/drawing/2014/main" id="{35D0FD38-35F2-4F31-83BA-7F4846D73968}"/>
                </a:ext>
              </a:extLst>
            </p:cNvPr>
            <p:cNvSpPr txBox="1"/>
            <p:nvPr/>
          </p:nvSpPr>
          <p:spPr>
            <a:xfrm>
              <a:off x="2639693" y="2397866"/>
              <a:ext cx="1795817" cy="369332"/>
            </a:xfrm>
            <a:prstGeom prst="rect">
              <a:avLst/>
            </a:prstGeom>
            <a:noFill/>
          </p:spPr>
          <p:txBody>
            <a:bodyPr wrap="square" rtlCol="0">
              <a:spAutoFit/>
            </a:bodyPr>
            <a:lstStyle/>
            <a:p>
              <a:r>
                <a:rPr lang="en-US" dirty="0">
                  <a:solidFill>
                    <a:srgbClr val="00B0F0"/>
                  </a:solidFill>
                </a:rPr>
                <a:t>Orientation</a:t>
              </a:r>
            </a:p>
          </p:txBody>
        </p:sp>
        <p:sp>
          <p:nvSpPr>
            <p:cNvPr id="19" name="TextBox 18">
              <a:extLst>
                <a:ext uri="{FF2B5EF4-FFF2-40B4-BE49-F238E27FC236}">
                  <a16:creationId xmlns:a16="http://schemas.microsoft.com/office/drawing/2014/main" id="{C1239FCE-0D62-4F48-8997-3431DB01ED1B}"/>
                </a:ext>
              </a:extLst>
            </p:cNvPr>
            <p:cNvSpPr txBox="1"/>
            <p:nvPr/>
          </p:nvSpPr>
          <p:spPr>
            <a:xfrm>
              <a:off x="2639693" y="3350143"/>
              <a:ext cx="1795817" cy="369332"/>
            </a:xfrm>
            <a:prstGeom prst="rect">
              <a:avLst/>
            </a:prstGeom>
            <a:noFill/>
          </p:spPr>
          <p:txBody>
            <a:bodyPr wrap="square" rtlCol="0">
              <a:spAutoFit/>
            </a:bodyPr>
            <a:lstStyle/>
            <a:p>
              <a:r>
                <a:rPr lang="en-US" dirty="0">
                  <a:solidFill>
                    <a:srgbClr val="00B0F0"/>
                  </a:solidFill>
                </a:rPr>
                <a:t>Distance</a:t>
              </a:r>
            </a:p>
          </p:txBody>
        </p:sp>
        <p:sp>
          <p:nvSpPr>
            <p:cNvPr id="20" name="Left Brace 19">
              <a:extLst>
                <a:ext uri="{FF2B5EF4-FFF2-40B4-BE49-F238E27FC236}">
                  <a16:creationId xmlns:a16="http://schemas.microsoft.com/office/drawing/2014/main" id="{BC15DB7A-9091-46A6-9321-7E83F72DB484}"/>
                </a:ext>
              </a:extLst>
            </p:cNvPr>
            <p:cNvSpPr/>
            <p:nvPr/>
          </p:nvSpPr>
          <p:spPr>
            <a:xfrm>
              <a:off x="4514371" y="1717727"/>
              <a:ext cx="314185" cy="369332"/>
            </a:xfrm>
            <a:prstGeom prst="leftBrace">
              <a:avLst/>
            </a:prstGeom>
            <a:ln w="2540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5CC37156-9DDE-410C-9494-72D362B0C13C}"/>
                </a:ext>
              </a:extLst>
            </p:cNvPr>
            <p:cNvSpPr txBox="1"/>
            <p:nvPr/>
          </p:nvSpPr>
          <p:spPr>
            <a:xfrm>
              <a:off x="4877066" y="1717727"/>
              <a:ext cx="1182929" cy="369332"/>
            </a:xfrm>
            <a:prstGeom prst="rect">
              <a:avLst/>
            </a:prstGeom>
            <a:noFill/>
          </p:spPr>
          <p:txBody>
            <a:bodyPr wrap="square" rtlCol="0">
              <a:spAutoFit/>
            </a:bodyPr>
            <a:lstStyle/>
            <a:p>
              <a:r>
                <a:rPr lang="en-US" dirty="0">
                  <a:solidFill>
                    <a:srgbClr val="00B0F0"/>
                  </a:solidFill>
                </a:rPr>
                <a:t>Galvanic</a:t>
              </a:r>
            </a:p>
          </p:txBody>
        </p:sp>
        <p:sp>
          <p:nvSpPr>
            <p:cNvPr id="23" name="Left Brace 22">
              <a:extLst>
                <a:ext uri="{FF2B5EF4-FFF2-40B4-BE49-F238E27FC236}">
                  <a16:creationId xmlns:a16="http://schemas.microsoft.com/office/drawing/2014/main" id="{74E07D72-FED5-4D64-AAC4-ADC6FFFEE283}"/>
                </a:ext>
              </a:extLst>
            </p:cNvPr>
            <p:cNvSpPr/>
            <p:nvPr/>
          </p:nvSpPr>
          <p:spPr>
            <a:xfrm>
              <a:off x="4516853" y="2171163"/>
              <a:ext cx="278514" cy="814056"/>
            </a:xfrm>
            <a:prstGeom prst="leftBrace">
              <a:avLst/>
            </a:prstGeom>
            <a:ln w="2540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CF6E931E-E2F9-4346-AE88-75C74C5054FB}"/>
                </a:ext>
              </a:extLst>
            </p:cNvPr>
            <p:cNvSpPr txBox="1"/>
            <p:nvPr/>
          </p:nvSpPr>
          <p:spPr>
            <a:xfrm>
              <a:off x="4891722" y="2130124"/>
              <a:ext cx="1182929" cy="369332"/>
            </a:xfrm>
            <a:prstGeom prst="rect">
              <a:avLst/>
            </a:prstGeom>
            <a:noFill/>
          </p:spPr>
          <p:txBody>
            <a:bodyPr wrap="square" rtlCol="0">
              <a:spAutoFit/>
            </a:bodyPr>
            <a:lstStyle/>
            <a:p>
              <a:r>
                <a:rPr lang="en-US" dirty="0">
                  <a:solidFill>
                    <a:srgbClr val="00B0F0"/>
                  </a:solidFill>
                </a:rPr>
                <a:t>Parallel</a:t>
              </a:r>
            </a:p>
          </p:txBody>
        </p:sp>
        <p:sp>
          <p:nvSpPr>
            <p:cNvPr id="25" name="TextBox 24">
              <a:extLst>
                <a:ext uri="{FF2B5EF4-FFF2-40B4-BE49-F238E27FC236}">
                  <a16:creationId xmlns:a16="http://schemas.microsoft.com/office/drawing/2014/main" id="{86503B3E-E380-4BE6-95CA-74A85330E9B5}"/>
                </a:ext>
              </a:extLst>
            </p:cNvPr>
            <p:cNvSpPr txBox="1"/>
            <p:nvPr/>
          </p:nvSpPr>
          <p:spPr>
            <a:xfrm>
              <a:off x="4891631" y="2453974"/>
              <a:ext cx="1182929" cy="369332"/>
            </a:xfrm>
            <a:prstGeom prst="rect">
              <a:avLst/>
            </a:prstGeom>
            <a:noFill/>
          </p:spPr>
          <p:txBody>
            <a:bodyPr wrap="square" rtlCol="0">
              <a:spAutoFit/>
            </a:bodyPr>
            <a:lstStyle/>
            <a:p>
              <a:r>
                <a:rPr lang="en-US" dirty="0">
                  <a:solidFill>
                    <a:srgbClr val="00B0F0"/>
                  </a:solidFill>
                </a:rPr>
                <a:t>Cross</a:t>
              </a:r>
            </a:p>
          </p:txBody>
        </p:sp>
        <p:sp>
          <p:nvSpPr>
            <p:cNvPr id="26" name="TextBox 25">
              <a:extLst>
                <a:ext uri="{FF2B5EF4-FFF2-40B4-BE49-F238E27FC236}">
                  <a16:creationId xmlns:a16="http://schemas.microsoft.com/office/drawing/2014/main" id="{B5239084-DB93-4A49-9C12-84F8AE06AAA4}"/>
                </a:ext>
              </a:extLst>
            </p:cNvPr>
            <p:cNvSpPr txBox="1"/>
            <p:nvPr/>
          </p:nvSpPr>
          <p:spPr>
            <a:xfrm>
              <a:off x="4885903" y="2747053"/>
              <a:ext cx="1644606" cy="369332"/>
            </a:xfrm>
            <a:prstGeom prst="rect">
              <a:avLst/>
            </a:prstGeom>
            <a:noFill/>
          </p:spPr>
          <p:txBody>
            <a:bodyPr wrap="square" rtlCol="0">
              <a:spAutoFit/>
            </a:bodyPr>
            <a:lstStyle/>
            <a:p>
              <a:r>
                <a:rPr lang="en-US" dirty="0">
                  <a:solidFill>
                    <a:srgbClr val="00B0F0"/>
                  </a:solidFill>
                </a:rPr>
                <a:t>Face-to-face</a:t>
              </a:r>
            </a:p>
          </p:txBody>
        </p:sp>
        <p:sp>
          <p:nvSpPr>
            <p:cNvPr id="27" name="TextBox 26">
              <a:extLst>
                <a:ext uri="{FF2B5EF4-FFF2-40B4-BE49-F238E27FC236}">
                  <a16:creationId xmlns:a16="http://schemas.microsoft.com/office/drawing/2014/main" id="{29544495-C0F9-453D-90A1-F6BBF3F78D39}"/>
                </a:ext>
              </a:extLst>
            </p:cNvPr>
            <p:cNvSpPr txBox="1"/>
            <p:nvPr/>
          </p:nvSpPr>
          <p:spPr>
            <a:xfrm>
              <a:off x="4893737" y="2997098"/>
              <a:ext cx="1953250" cy="396983"/>
            </a:xfrm>
            <a:prstGeom prst="rect">
              <a:avLst/>
            </a:prstGeom>
            <a:noFill/>
          </p:spPr>
          <p:txBody>
            <a:bodyPr wrap="square" rtlCol="0">
              <a:spAutoFit/>
            </a:bodyPr>
            <a:lstStyle/>
            <a:p>
              <a:r>
                <a:rPr lang="en-US" dirty="0">
                  <a:solidFill>
                    <a:srgbClr val="00B0F0"/>
                  </a:solidFill>
                </a:rPr>
                <a:t>50mm</a:t>
              </a:r>
              <a:endParaRPr lang="en-US" sz="1050" dirty="0">
                <a:solidFill>
                  <a:srgbClr val="00B0F0"/>
                </a:solidFill>
              </a:endParaRPr>
            </a:p>
          </p:txBody>
        </p:sp>
        <p:sp>
          <p:nvSpPr>
            <p:cNvPr id="28" name="Left Brace 27">
              <a:extLst>
                <a:ext uri="{FF2B5EF4-FFF2-40B4-BE49-F238E27FC236}">
                  <a16:creationId xmlns:a16="http://schemas.microsoft.com/office/drawing/2014/main" id="{1411DF6F-E0C5-424D-B40E-ECF454BF63B7}"/>
                </a:ext>
              </a:extLst>
            </p:cNvPr>
            <p:cNvSpPr/>
            <p:nvPr/>
          </p:nvSpPr>
          <p:spPr>
            <a:xfrm>
              <a:off x="4532529" y="3120196"/>
              <a:ext cx="280350" cy="793284"/>
            </a:xfrm>
            <a:prstGeom prst="leftBrace">
              <a:avLst/>
            </a:prstGeom>
            <a:ln w="25400">
              <a:solidFill>
                <a:schemeClr val="tx1">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5F8CBCF6-8CF9-485C-A0B6-373FC84DFEA5}"/>
                </a:ext>
              </a:extLst>
            </p:cNvPr>
            <p:cNvSpPr txBox="1"/>
            <p:nvPr/>
          </p:nvSpPr>
          <p:spPr>
            <a:xfrm>
              <a:off x="2629915" y="3902554"/>
              <a:ext cx="1986593" cy="646331"/>
            </a:xfrm>
            <a:prstGeom prst="rect">
              <a:avLst/>
            </a:prstGeom>
            <a:noFill/>
          </p:spPr>
          <p:txBody>
            <a:bodyPr wrap="square" rtlCol="0">
              <a:spAutoFit/>
            </a:bodyPr>
            <a:lstStyle/>
            <a:p>
              <a:r>
                <a:rPr lang="en-US" dirty="0">
                  <a:solidFill>
                    <a:srgbClr val="FFC000"/>
                  </a:solidFill>
                </a:rPr>
                <a:t>Modulation Methods</a:t>
              </a:r>
            </a:p>
          </p:txBody>
        </p:sp>
        <p:sp>
          <p:nvSpPr>
            <p:cNvPr id="31" name="TextBox 30">
              <a:extLst>
                <a:ext uri="{FF2B5EF4-FFF2-40B4-BE49-F238E27FC236}">
                  <a16:creationId xmlns:a16="http://schemas.microsoft.com/office/drawing/2014/main" id="{0499D2C7-713B-4A75-B45D-A417A70AA871}"/>
                </a:ext>
              </a:extLst>
            </p:cNvPr>
            <p:cNvSpPr txBox="1"/>
            <p:nvPr/>
          </p:nvSpPr>
          <p:spPr>
            <a:xfrm>
              <a:off x="2639693" y="4567171"/>
              <a:ext cx="2512866" cy="646331"/>
            </a:xfrm>
            <a:prstGeom prst="rect">
              <a:avLst/>
            </a:prstGeom>
            <a:noFill/>
          </p:spPr>
          <p:txBody>
            <a:bodyPr wrap="square" rtlCol="0">
              <a:spAutoFit/>
            </a:bodyPr>
            <a:lstStyle/>
            <a:p>
              <a:r>
                <a:rPr lang="en-US" dirty="0">
                  <a:solidFill>
                    <a:srgbClr val="FFC000"/>
                  </a:solidFill>
                </a:rPr>
                <a:t>Total Required Bandwidth</a:t>
              </a:r>
            </a:p>
          </p:txBody>
        </p:sp>
        <p:sp>
          <p:nvSpPr>
            <p:cNvPr id="32" name="Left Brace 31">
              <a:extLst>
                <a:ext uri="{FF2B5EF4-FFF2-40B4-BE49-F238E27FC236}">
                  <a16:creationId xmlns:a16="http://schemas.microsoft.com/office/drawing/2014/main" id="{8D5621A4-F67A-4F6A-9F1B-D1FA666267DF}"/>
                </a:ext>
              </a:extLst>
            </p:cNvPr>
            <p:cNvSpPr/>
            <p:nvPr/>
          </p:nvSpPr>
          <p:spPr>
            <a:xfrm>
              <a:off x="4562224" y="4097092"/>
              <a:ext cx="296028" cy="461463"/>
            </a:xfrm>
            <a:prstGeom prst="leftBrace">
              <a:avLst/>
            </a:prstGeom>
            <a:ln w="25400">
              <a:solidFill>
                <a:srgbClr val="FEB85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4DE6F9FC-317F-45EE-A1CF-1F8B7C1D33EB}"/>
                </a:ext>
              </a:extLst>
            </p:cNvPr>
            <p:cNvSpPr txBox="1"/>
            <p:nvPr/>
          </p:nvSpPr>
          <p:spPr>
            <a:xfrm>
              <a:off x="4885796" y="4647617"/>
              <a:ext cx="1986593" cy="369332"/>
            </a:xfrm>
            <a:prstGeom prst="rect">
              <a:avLst/>
            </a:prstGeom>
            <a:noFill/>
          </p:spPr>
          <p:txBody>
            <a:bodyPr wrap="square" rtlCol="0">
              <a:spAutoFit/>
            </a:bodyPr>
            <a:lstStyle/>
            <a:p>
              <a:r>
                <a:rPr lang="en-US" dirty="0">
                  <a:solidFill>
                    <a:srgbClr val="FFC000"/>
                  </a:solidFill>
                </a:rPr>
                <a:t>20KHz</a:t>
              </a:r>
            </a:p>
          </p:txBody>
        </p:sp>
        <p:sp>
          <p:nvSpPr>
            <p:cNvPr id="34" name="Left Brace 33">
              <a:extLst>
                <a:ext uri="{FF2B5EF4-FFF2-40B4-BE49-F238E27FC236}">
                  <a16:creationId xmlns:a16="http://schemas.microsoft.com/office/drawing/2014/main" id="{60D1CBAD-0C44-4DD4-8D44-712598B5B25F}"/>
                </a:ext>
              </a:extLst>
            </p:cNvPr>
            <p:cNvSpPr/>
            <p:nvPr/>
          </p:nvSpPr>
          <p:spPr>
            <a:xfrm>
              <a:off x="4565514" y="4647617"/>
              <a:ext cx="292740" cy="485438"/>
            </a:xfrm>
            <a:prstGeom prst="leftBrace">
              <a:avLst/>
            </a:prstGeom>
            <a:ln w="25400">
              <a:solidFill>
                <a:srgbClr val="FEB85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836403E6-4BF1-4455-86D1-4E6DD410BD65}"/>
                </a:ext>
              </a:extLst>
            </p:cNvPr>
            <p:cNvSpPr txBox="1"/>
            <p:nvPr/>
          </p:nvSpPr>
          <p:spPr>
            <a:xfrm>
              <a:off x="4909112" y="4137417"/>
              <a:ext cx="1986594" cy="369332"/>
            </a:xfrm>
            <a:prstGeom prst="rect">
              <a:avLst/>
            </a:prstGeom>
            <a:noFill/>
          </p:spPr>
          <p:txBody>
            <a:bodyPr wrap="square" rtlCol="0">
              <a:spAutoFit/>
            </a:bodyPr>
            <a:lstStyle/>
            <a:p>
              <a:r>
                <a:rPr lang="en-US" dirty="0">
                  <a:solidFill>
                    <a:srgbClr val="FFC000"/>
                  </a:solidFill>
                </a:rPr>
                <a:t>FSK</a:t>
              </a:r>
            </a:p>
          </p:txBody>
        </p:sp>
        <p:sp>
          <p:nvSpPr>
            <p:cNvPr id="36" name="TextBox 35">
              <a:extLst>
                <a:ext uri="{FF2B5EF4-FFF2-40B4-BE49-F238E27FC236}">
                  <a16:creationId xmlns:a16="http://schemas.microsoft.com/office/drawing/2014/main" id="{5B71F04A-B60C-40FF-9F9E-134F87066E5A}"/>
                </a:ext>
              </a:extLst>
            </p:cNvPr>
            <p:cNvSpPr txBox="1"/>
            <p:nvPr/>
          </p:nvSpPr>
          <p:spPr>
            <a:xfrm>
              <a:off x="2639691" y="5525781"/>
              <a:ext cx="1986593" cy="369332"/>
            </a:xfrm>
            <a:prstGeom prst="rect">
              <a:avLst/>
            </a:prstGeom>
            <a:noFill/>
          </p:spPr>
          <p:txBody>
            <a:bodyPr wrap="square" rtlCol="0">
              <a:spAutoFit/>
            </a:bodyPr>
            <a:lstStyle/>
            <a:p>
              <a:r>
                <a:rPr lang="en-US" dirty="0">
                  <a:solidFill>
                    <a:srgbClr val="7030A0"/>
                  </a:solidFill>
                </a:rPr>
                <a:t>Noise </a:t>
              </a:r>
            </a:p>
          </p:txBody>
        </p:sp>
        <p:sp>
          <p:nvSpPr>
            <p:cNvPr id="37" name="Left Brace 36">
              <a:extLst>
                <a:ext uri="{FF2B5EF4-FFF2-40B4-BE49-F238E27FC236}">
                  <a16:creationId xmlns:a16="http://schemas.microsoft.com/office/drawing/2014/main" id="{9B0FC6D3-D549-4BFC-BCA5-80DF047095A5}"/>
                </a:ext>
              </a:extLst>
            </p:cNvPr>
            <p:cNvSpPr/>
            <p:nvPr/>
          </p:nvSpPr>
          <p:spPr>
            <a:xfrm>
              <a:off x="4562224" y="5389138"/>
              <a:ext cx="296028" cy="637510"/>
            </a:xfrm>
            <a:prstGeom prst="leftBrace">
              <a:avLst/>
            </a:prstGeom>
            <a:ln w="25400">
              <a:solidFill>
                <a:srgbClr val="D08EC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DEFAB1B3-0180-4292-9082-805301130186}"/>
                </a:ext>
              </a:extLst>
            </p:cNvPr>
            <p:cNvSpPr txBox="1"/>
            <p:nvPr/>
          </p:nvSpPr>
          <p:spPr>
            <a:xfrm>
              <a:off x="4906764" y="5276558"/>
              <a:ext cx="1986593" cy="396983"/>
            </a:xfrm>
            <a:prstGeom prst="rect">
              <a:avLst/>
            </a:prstGeom>
            <a:noFill/>
          </p:spPr>
          <p:txBody>
            <a:bodyPr wrap="square" rtlCol="0">
              <a:spAutoFit/>
            </a:bodyPr>
            <a:lstStyle/>
            <a:p>
              <a:r>
                <a:rPr lang="en-US" dirty="0">
                  <a:solidFill>
                    <a:srgbClr val="7030A0"/>
                  </a:solidFill>
                </a:rPr>
                <a:t>No noise</a:t>
              </a:r>
            </a:p>
          </p:txBody>
        </p:sp>
        <p:sp>
          <p:nvSpPr>
            <p:cNvPr id="39" name="TextBox 38">
              <a:extLst>
                <a:ext uri="{FF2B5EF4-FFF2-40B4-BE49-F238E27FC236}">
                  <a16:creationId xmlns:a16="http://schemas.microsoft.com/office/drawing/2014/main" id="{A91036EE-4057-4A25-A37C-BF48035B214C}"/>
                </a:ext>
              </a:extLst>
            </p:cNvPr>
            <p:cNvSpPr txBox="1"/>
            <p:nvPr/>
          </p:nvSpPr>
          <p:spPr>
            <a:xfrm>
              <a:off x="4877066" y="5718523"/>
              <a:ext cx="1986593" cy="595475"/>
            </a:xfrm>
            <a:prstGeom prst="rect">
              <a:avLst/>
            </a:prstGeom>
            <a:noFill/>
          </p:spPr>
          <p:txBody>
            <a:bodyPr wrap="square" rtlCol="0">
              <a:spAutoFit/>
            </a:bodyPr>
            <a:lstStyle/>
            <a:p>
              <a:r>
                <a:rPr lang="en-US" dirty="0">
                  <a:solidFill>
                    <a:srgbClr val="7030A0"/>
                  </a:solidFill>
                </a:rPr>
                <a:t>Noise </a:t>
              </a:r>
              <a:r>
                <a:rPr lang="en-US" sz="1200" dirty="0">
                  <a:solidFill>
                    <a:srgbClr val="7030A0"/>
                  </a:solidFill>
                </a:rPr>
                <a:t>(f = carrier + 9KHz)</a:t>
              </a:r>
            </a:p>
          </p:txBody>
        </p:sp>
        <p:sp>
          <p:nvSpPr>
            <p:cNvPr id="40" name="TextBox 39">
              <a:extLst>
                <a:ext uri="{FF2B5EF4-FFF2-40B4-BE49-F238E27FC236}">
                  <a16:creationId xmlns:a16="http://schemas.microsoft.com/office/drawing/2014/main" id="{D4700415-8456-499C-8182-6402A8EFAC58}"/>
                </a:ext>
              </a:extLst>
            </p:cNvPr>
            <p:cNvSpPr txBox="1"/>
            <p:nvPr/>
          </p:nvSpPr>
          <p:spPr>
            <a:xfrm>
              <a:off x="531299" y="2403466"/>
              <a:ext cx="1774437" cy="396983"/>
            </a:xfrm>
            <a:prstGeom prst="rect">
              <a:avLst/>
            </a:prstGeom>
            <a:noFill/>
          </p:spPr>
          <p:txBody>
            <a:bodyPr wrap="square" rtlCol="0">
              <a:spAutoFit/>
            </a:bodyPr>
            <a:lstStyle/>
            <a:p>
              <a:r>
                <a:rPr lang="en-US" dirty="0">
                  <a:solidFill>
                    <a:srgbClr val="00B0F0"/>
                  </a:solidFill>
                </a:rPr>
                <a:t>HW Factors</a:t>
              </a:r>
            </a:p>
          </p:txBody>
        </p:sp>
        <p:sp>
          <p:nvSpPr>
            <p:cNvPr id="41" name="TextBox 40">
              <a:extLst>
                <a:ext uri="{FF2B5EF4-FFF2-40B4-BE49-F238E27FC236}">
                  <a16:creationId xmlns:a16="http://schemas.microsoft.com/office/drawing/2014/main" id="{096BAB28-47B6-4DDF-B51A-3BA00E91FE3A}"/>
                </a:ext>
              </a:extLst>
            </p:cNvPr>
            <p:cNvSpPr txBox="1"/>
            <p:nvPr/>
          </p:nvSpPr>
          <p:spPr>
            <a:xfrm>
              <a:off x="515799" y="3876685"/>
              <a:ext cx="1943844" cy="694721"/>
            </a:xfrm>
            <a:prstGeom prst="rect">
              <a:avLst/>
            </a:prstGeom>
            <a:noFill/>
          </p:spPr>
          <p:txBody>
            <a:bodyPr wrap="square" rtlCol="0">
              <a:spAutoFit/>
            </a:bodyPr>
            <a:lstStyle/>
            <a:p>
              <a:r>
                <a:rPr lang="en-US" dirty="0">
                  <a:solidFill>
                    <a:srgbClr val="FFC000"/>
                  </a:solidFill>
                </a:rPr>
                <a:t>SW/Algorithm-factors</a:t>
              </a:r>
            </a:p>
          </p:txBody>
        </p:sp>
        <p:sp>
          <p:nvSpPr>
            <p:cNvPr id="42" name="TextBox 41">
              <a:extLst>
                <a:ext uri="{FF2B5EF4-FFF2-40B4-BE49-F238E27FC236}">
                  <a16:creationId xmlns:a16="http://schemas.microsoft.com/office/drawing/2014/main" id="{D88E98E3-1409-4B6D-B084-0FEDF7635634}"/>
                </a:ext>
              </a:extLst>
            </p:cNvPr>
            <p:cNvSpPr txBox="1"/>
            <p:nvPr/>
          </p:nvSpPr>
          <p:spPr>
            <a:xfrm>
              <a:off x="531299" y="5165829"/>
              <a:ext cx="1912583" cy="694721"/>
            </a:xfrm>
            <a:prstGeom prst="rect">
              <a:avLst/>
            </a:prstGeom>
            <a:noFill/>
          </p:spPr>
          <p:txBody>
            <a:bodyPr wrap="square" rtlCol="0">
              <a:spAutoFit/>
            </a:bodyPr>
            <a:lstStyle/>
            <a:p>
              <a:r>
                <a:rPr lang="en-US" dirty="0">
                  <a:solidFill>
                    <a:srgbClr val="7030A0"/>
                  </a:solidFill>
                </a:rPr>
                <a:t>Environmental Factors </a:t>
              </a:r>
            </a:p>
          </p:txBody>
        </p:sp>
      </p:grpSp>
      <p:sp>
        <p:nvSpPr>
          <p:cNvPr id="44" name="Right Brace 43">
            <a:extLst>
              <a:ext uri="{FF2B5EF4-FFF2-40B4-BE49-F238E27FC236}">
                <a16:creationId xmlns:a16="http://schemas.microsoft.com/office/drawing/2014/main" id="{966D3C42-33A2-4E50-ADEB-D2C2AFA91281}"/>
              </a:ext>
            </a:extLst>
          </p:cNvPr>
          <p:cNvSpPr/>
          <p:nvPr/>
        </p:nvSpPr>
        <p:spPr>
          <a:xfrm>
            <a:off x="8449200" y="2276839"/>
            <a:ext cx="597764" cy="4225545"/>
          </a:xfrm>
          <a:prstGeom prst="rightBrac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1E49CC87-58D3-4C45-BFC4-529A72EFEF8B}"/>
              </a:ext>
            </a:extLst>
          </p:cNvPr>
          <p:cNvSpPr txBox="1"/>
          <p:nvPr/>
        </p:nvSpPr>
        <p:spPr>
          <a:xfrm>
            <a:off x="8880714" y="3931820"/>
            <a:ext cx="2499623" cy="369332"/>
          </a:xfrm>
          <a:prstGeom prst="rect">
            <a:avLst/>
          </a:prstGeom>
          <a:noFill/>
        </p:spPr>
        <p:txBody>
          <a:bodyPr wrap="square" rtlCol="0">
            <a:spAutoFit/>
          </a:bodyPr>
          <a:lstStyle/>
          <a:p>
            <a:r>
              <a:rPr lang="en-US" dirty="0"/>
              <a:t>Accuracy:</a:t>
            </a:r>
          </a:p>
        </p:txBody>
      </p:sp>
      <p:sp>
        <p:nvSpPr>
          <p:cNvPr id="49" name="Rectangle 48">
            <a:extLst>
              <a:ext uri="{FF2B5EF4-FFF2-40B4-BE49-F238E27FC236}">
                <a16:creationId xmlns:a16="http://schemas.microsoft.com/office/drawing/2014/main" id="{A82BB71D-DFAC-46C4-9F2A-470D574A0C08}"/>
              </a:ext>
            </a:extLst>
          </p:cNvPr>
          <p:cNvSpPr/>
          <p:nvPr/>
        </p:nvSpPr>
        <p:spPr>
          <a:xfrm>
            <a:off x="377905" y="2987313"/>
            <a:ext cx="1261907" cy="694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1 Byte Message</a:t>
            </a:r>
          </a:p>
        </p:txBody>
      </p:sp>
      <p:sp>
        <p:nvSpPr>
          <p:cNvPr id="50" name="Rectangle 49">
            <a:extLst>
              <a:ext uri="{FF2B5EF4-FFF2-40B4-BE49-F238E27FC236}">
                <a16:creationId xmlns:a16="http://schemas.microsoft.com/office/drawing/2014/main" id="{A779741C-2335-4141-8F4B-E8AC740B6A37}"/>
              </a:ext>
            </a:extLst>
          </p:cNvPr>
          <p:cNvSpPr/>
          <p:nvPr/>
        </p:nvSpPr>
        <p:spPr>
          <a:xfrm>
            <a:off x="377905" y="4475109"/>
            <a:ext cx="1261907" cy="694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10 Byte Message</a:t>
            </a:r>
          </a:p>
        </p:txBody>
      </p:sp>
      <p:sp>
        <p:nvSpPr>
          <p:cNvPr id="51" name="Arrow: Striped Right 50">
            <a:extLst>
              <a:ext uri="{FF2B5EF4-FFF2-40B4-BE49-F238E27FC236}">
                <a16:creationId xmlns:a16="http://schemas.microsoft.com/office/drawing/2014/main" id="{D29FB0C6-504A-446E-817D-53BCE2E3F944}"/>
              </a:ext>
            </a:extLst>
          </p:cNvPr>
          <p:cNvSpPr/>
          <p:nvPr/>
        </p:nvSpPr>
        <p:spPr>
          <a:xfrm>
            <a:off x="1663339" y="3144253"/>
            <a:ext cx="657842" cy="364430"/>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2" name="Arrow: Striped Right 51">
            <a:extLst>
              <a:ext uri="{FF2B5EF4-FFF2-40B4-BE49-F238E27FC236}">
                <a16:creationId xmlns:a16="http://schemas.microsoft.com/office/drawing/2014/main" id="{CFEAA88F-DAA6-40A4-BD8E-30EA2D7FF968}"/>
              </a:ext>
            </a:extLst>
          </p:cNvPr>
          <p:cNvSpPr/>
          <p:nvPr/>
        </p:nvSpPr>
        <p:spPr>
          <a:xfrm>
            <a:off x="1663339" y="4594772"/>
            <a:ext cx="657842" cy="364430"/>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a:xfrm>
            <a:off x="2453447" y="1370734"/>
            <a:ext cx="1743024" cy="584775"/>
          </a:xfrm>
          <a:prstGeom prst="rect">
            <a:avLst/>
          </a:prstGeom>
          <a:noFill/>
          <a:ln>
            <a:solidFill>
              <a:schemeClr val="tx1"/>
            </a:solidFill>
          </a:ln>
        </p:spPr>
        <p:txBody>
          <a:bodyPr wrap="square" rtlCol="0">
            <a:spAutoFit/>
          </a:bodyPr>
          <a:lstStyle/>
          <a:p>
            <a:r>
              <a:rPr lang="en-US" sz="1600" b="1" dirty="0"/>
              <a:t>Parameter Scope</a:t>
            </a:r>
          </a:p>
        </p:txBody>
      </p:sp>
      <p:sp>
        <p:nvSpPr>
          <p:cNvPr id="53" name="TextBox 52"/>
          <p:cNvSpPr txBox="1"/>
          <p:nvPr/>
        </p:nvSpPr>
        <p:spPr>
          <a:xfrm>
            <a:off x="6705530" y="1370734"/>
            <a:ext cx="1547784" cy="584775"/>
          </a:xfrm>
          <a:prstGeom prst="rect">
            <a:avLst/>
          </a:prstGeom>
          <a:noFill/>
          <a:ln>
            <a:solidFill>
              <a:schemeClr val="tx1"/>
            </a:solidFill>
          </a:ln>
        </p:spPr>
        <p:txBody>
          <a:bodyPr wrap="square" rtlCol="0">
            <a:spAutoFit/>
          </a:bodyPr>
          <a:lstStyle/>
          <a:p>
            <a:r>
              <a:rPr lang="en-US" sz="1600" b="1" dirty="0"/>
              <a:t>Testing Values</a:t>
            </a:r>
          </a:p>
        </p:txBody>
      </p:sp>
      <p:sp>
        <p:nvSpPr>
          <p:cNvPr id="54" name="TextBox 53"/>
          <p:cNvSpPr txBox="1"/>
          <p:nvPr/>
        </p:nvSpPr>
        <p:spPr>
          <a:xfrm>
            <a:off x="4770967" y="1522267"/>
            <a:ext cx="1597839" cy="338554"/>
          </a:xfrm>
          <a:prstGeom prst="rect">
            <a:avLst/>
          </a:prstGeom>
          <a:noFill/>
          <a:ln>
            <a:solidFill>
              <a:schemeClr val="tx1"/>
            </a:solidFill>
          </a:ln>
        </p:spPr>
        <p:txBody>
          <a:bodyPr wrap="square" rtlCol="0">
            <a:spAutoFit/>
          </a:bodyPr>
          <a:lstStyle/>
          <a:p>
            <a:r>
              <a:rPr lang="en-US" sz="1600" b="1" dirty="0"/>
              <a:t>Parameters</a:t>
            </a:r>
          </a:p>
        </p:txBody>
      </p:sp>
      <p:sp>
        <p:nvSpPr>
          <p:cNvPr id="6" name="TextBox 5"/>
          <p:cNvSpPr txBox="1"/>
          <p:nvPr/>
        </p:nvSpPr>
        <p:spPr>
          <a:xfrm>
            <a:off x="10282930" y="3065322"/>
            <a:ext cx="1592395" cy="461665"/>
          </a:xfrm>
          <a:prstGeom prst="rect">
            <a:avLst/>
          </a:prstGeom>
          <a:noFill/>
        </p:spPr>
        <p:txBody>
          <a:bodyPr wrap="square" rtlCol="0">
            <a:spAutoFit/>
          </a:bodyPr>
          <a:lstStyle/>
          <a:p>
            <a:r>
              <a:rPr lang="en-US" sz="1200" dirty="0"/>
              <a:t>1.Received packet percentage</a:t>
            </a:r>
          </a:p>
        </p:txBody>
      </p:sp>
      <p:sp>
        <p:nvSpPr>
          <p:cNvPr id="55" name="TextBox 54"/>
          <p:cNvSpPr txBox="1"/>
          <p:nvPr/>
        </p:nvSpPr>
        <p:spPr>
          <a:xfrm>
            <a:off x="10282933" y="3760070"/>
            <a:ext cx="1592394" cy="646331"/>
          </a:xfrm>
          <a:prstGeom prst="rect">
            <a:avLst/>
          </a:prstGeom>
          <a:noFill/>
        </p:spPr>
        <p:txBody>
          <a:bodyPr wrap="square" rtlCol="0">
            <a:spAutoFit/>
          </a:bodyPr>
          <a:lstStyle/>
          <a:p>
            <a:r>
              <a:rPr lang="en-US" sz="1200" dirty="0"/>
              <a:t>2.Bit Error Rate (BER) of received packets</a:t>
            </a:r>
          </a:p>
        </p:txBody>
      </p:sp>
      <p:sp>
        <p:nvSpPr>
          <p:cNvPr id="56" name="TextBox 55"/>
          <p:cNvSpPr txBox="1"/>
          <p:nvPr/>
        </p:nvSpPr>
        <p:spPr>
          <a:xfrm>
            <a:off x="10282934" y="4535397"/>
            <a:ext cx="1592393" cy="461665"/>
          </a:xfrm>
          <a:prstGeom prst="rect">
            <a:avLst/>
          </a:prstGeom>
          <a:noFill/>
        </p:spPr>
        <p:txBody>
          <a:bodyPr wrap="square" rtlCol="0">
            <a:spAutoFit/>
          </a:bodyPr>
          <a:lstStyle/>
          <a:p>
            <a:r>
              <a:rPr lang="en-US" sz="1200" dirty="0"/>
              <a:t>3.Estimated total Bit Error Rate</a:t>
            </a:r>
          </a:p>
        </p:txBody>
      </p:sp>
      <p:sp>
        <p:nvSpPr>
          <p:cNvPr id="7" name="Left Brace 6"/>
          <p:cNvSpPr/>
          <p:nvPr/>
        </p:nvSpPr>
        <p:spPr>
          <a:xfrm>
            <a:off x="10134447" y="3099011"/>
            <a:ext cx="172359" cy="201658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itle 1">
            <a:extLst>
              <a:ext uri="{FF2B5EF4-FFF2-40B4-BE49-F238E27FC236}">
                <a16:creationId xmlns:a16="http://schemas.microsoft.com/office/drawing/2014/main" id="{EA01C3BE-FE75-4D0B-9097-D52DC80BA3D4}"/>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Outline for testing dual-chamber use case</a:t>
            </a:r>
            <a:br>
              <a:rPr lang="en-US" dirty="0"/>
            </a:br>
            <a:endParaRPr lang="en-US" dirty="0"/>
          </a:p>
        </p:txBody>
      </p:sp>
      <p:pic>
        <p:nvPicPr>
          <p:cNvPr id="47" name="Picture 10">
            <a:extLst>
              <a:ext uri="{FF2B5EF4-FFF2-40B4-BE49-F238E27FC236}">
                <a16:creationId xmlns:a16="http://schemas.microsoft.com/office/drawing/2014/main" id="{B1458B5F-DD32-4E3E-B918-C73C9D1130D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366"/>
          <a:stretch/>
        </p:blipFill>
        <p:spPr bwMode="auto">
          <a:xfrm>
            <a:off x="7394833" y="63608"/>
            <a:ext cx="858481" cy="1073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TextBox 56">
            <a:extLst>
              <a:ext uri="{FF2B5EF4-FFF2-40B4-BE49-F238E27FC236}">
                <a16:creationId xmlns:a16="http://schemas.microsoft.com/office/drawing/2014/main" id="{0EB2738B-EB52-4FFF-B339-5C34CFA5FFC9}"/>
              </a:ext>
            </a:extLst>
          </p:cNvPr>
          <p:cNvSpPr txBox="1"/>
          <p:nvPr/>
        </p:nvSpPr>
        <p:spPr>
          <a:xfrm>
            <a:off x="6728882" y="3739717"/>
            <a:ext cx="1912602" cy="369332"/>
          </a:xfrm>
          <a:prstGeom prst="rect">
            <a:avLst/>
          </a:prstGeom>
          <a:noFill/>
        </p:spPr>
        <p:txBody>
          <a:bodyPr wrap="square" rtlCol="0">
            <a:spAutoFit/>
          </a:bodyPr>
          <a:lstStyle/>
          <a:p>
            <a:r>
              <a:rPr lang="en-US" dirty="0">
                <a:solidFill>
                  <a:srgbClr val="00B0F0"/>
                </a:solidFill>
              </a:rPr>
              <a:t>70mm</a:t>
            </a:r>
            <a:endParaRPr lang="en-US" sz="1050" dirty="0">
              <a:solidFill>
                <a:srgbClr val="00B0F0"/>
              </a:solidFill>
            </a:endParaRPr>
          </a:p>
        </p:txBody>
      </p:sp>
      <p:sp>
        <p:nvSpPr>
          <p:cNvPr id="58" name="TextBox 57">
            <a:extLst>
              <a:ext uri="{FF2B5EF4-FFF2-40B4-BE49-F238E27FC236}">
                <a16:creationId xmlns:a16="http://schemas.microsoft.com/office/drawing/2014/main" id="{3E71EA56-8CAF-4BEF-9CC3-F21766E600D3}"/>
              </a:ext>
            </a:extLst>
          </p:cNvPr>
          <p:cNvSpPr txBox="1"/>
          <p:nvPr/>
        </p:nvSpPr>
        <p:spPr>
          <a:xfrm>
            <a:off x="6711636" y="3929593"/>
            <a:ext cx="1912602" cy="369332"/>
          </a:xfrm>
          <a:prstGeom prst="rect">
            <a:avLst/>
          </a:prstGeom>
          <a:noFill/>
        </p:spPr>
        <p:txBody>
          <a:bodyPr wrap="square" rtlCol="0">
            <a:spAutoFit/>
          </a:bodyPr>
          <a:lstStyle/>
          <a:p>
            <a:r>
              <a:rPr lang="en-US" dirty="0">
                <a:solidFill>
                  <a:srgbClr val="00B0F0"/>
                </a:solidFill>
              </a:rPr>
              <a:t>……</a:t>
            </a:r>
            <a:endParaRPr lang="en-US" sz="1050" dirty="0">
              <a:solidFill>
                <a:srgbClr val="00B0F0"/>
              </a:solidFill>
            </a:endParaRPr>
          </a:p>
        </p:txBody>
      </p:sp>
      <p:sp>
        <p:nvSpPr>
          <p:cNvPr id="59" name="TextBox 58">
            <a:extLst>
              <a:ext uri="{FF2B5EF4-FFF2-40B4-BE49-F238E27FC236}">
                <a16:creationId xmlns:a16="http://schemas.microsoft.com/office/drawing/2014/main" id="{9D196F7E-E917-45D2-92E4-0593CCA094F5}"/>
              </a:ext>
            </a:extLst>
          </p:cNvPr>
          <p:cNvSpPr txBox="1"/>
          <p:nvPr/>
        </p:nvSpPr>
        <p:spPr>
          <a:xfrm>
            <a:off x="6708158" y="4134407"/>
            <a:ext cx="1912602" cy="369332"/>
          </a:xfrm>
          <a:prstGeom prst="rect">
            <a:avLst/>
          </a:prstGeom>
          <a:noFill/>
        </p:spPr>
        <p:txBody>
          <a:bodyPr wrap="square" rtlCol="0">
            <a:spAutoFit/>
          </a:bodyPr>
          <a:lstStyle/>
          <a:p>
            <a:r>
              <a:rPr lang="en-US" dirty="0">
                <a:solidFill>
                  <a:srgbClr val="00B0F0"/>
                </a:solidFill>
              </a:rPr>
              <a:t>130mm</a:t>
            </a:r>
            <a:endParaRPr lang="en-US" sz="1050" dirty="0">
              <a:solidFill>
                <a:srgbClr val="00B0F0"/>
              </a:solidFill>
            </a:endParaRPr>
          </a:p>
        </p:txBody>
      </p:sp>
    </p:spTree>
    <p:extLst>
      <p:ext uri="{BB962C8B-B14F-4D97-AF65-F5344CB8AC3E}">
        <p14:creationId xmlns:p14="http://schemas.microsoft.com/office/powerpoint/2010/main" val="6129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AC7E6FC3-8DC8-463E-9F99-83EE580C76BF}"/>
              </a:ext>
            </a:extLst>
          </p:cNvPr>
          <p:cNvPicPr/>
          <p:nvPr/>
        </p:nvPicPr>
        <p:blipFill rotWithShape="1">
          <a:blip r:embed="rId3"/>
          <a:srcRect l="3116" t="56572" r="70332" b="4929"/>
          <a:stretch/>
        </p:blipFill>
        <p:spPr>
          <a:xfrm>
            <a:off x="2041390" y="2041914"/>
            <a:ext cx="5631620" cy="4063970"/>
          </a:xfrm>
          <a:prstGeom prst="rect">
            <a:avLst/>
          </a:prstGeom>
        </p:spPr>
      </p:pic>
      <p:sp>
        <p:nvSpPr>
          <p:cNvPr id="8" name="Title 7">
            <a:extLst>
              <a:ext uri="{FF2B5EF4-FFF2-40B4-BE49-F238E27FC236}">
                <a16:creationId xmlns:a16="http://schemas.microsoft.com/office/drawing/2014/main" id="{D6FE035B-2F09-4E83-A148-E560929E3A2F}"/>
              </a:ext>
            </a:extLst>
          </p:cNvPr>
          <p:cNvSpPr>
            <a:spLocks noGrp="1"/>
          </p:cNvSpPr>
          <p:nvPr>
            <p:ph type="title"/>
          </p:nvPr>
        </p:nvSpPr>
        <p:spPr/>
        <p:txBody>
          <a:bodyPr/>
          <a:lstStyle/>
          <a:p>
            <a:r>
              <a:rPr lang="en-US" dirty="0"/>
              <a:t>Testing Result – Screenshot example</a:t>
            </a:r>
          </a:p>
        </p:txBody>
      </p:sp>
      <p:sp>
        <p:nvSpPr>
          <p:cNvPr id="4" name="Footer Placeholder 3">
            <a:extLst>
              <a:ext uri="{FF2B5EF4-FFF2-40B4-BE49-F238E27FC236}">
                <a16:creationId xmlns:a16="http://schemas.microsoft.com/office/drawing/2014/main" id="{0246C107-2532-49F5-9C3A-D68361E6F81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DAF6798-481A-4056-AC02-888B07ED18B8}"/>
              </a:ext>
            </a:extLst>
          </p:cNvPr>
          <p:cNvSpPr>
            <a:spLocks noGrp="1"/>
          </p:cNvSpPr>
          <p:nvPr>
            <p:ph type="sldNum" sz="quarter" idx="12"/>
          </p:nvPr>
        </p:nvSpPr>
        <p:spPr/>
        <p:txBody>
          <a:bodyPr/>
          <a:lstStyle/>
          <a:p>
            <a:pPr lvl="2"/>
            <a:fld id="{8D7026E9-6606-4B7C-9DC5-0640007BDBAE}" type="slidenum">
              <a:rPr lang="en-US" smtClean="0"/>
              <a:pPr lvl="2"/>
              <a:t>29</a:t>
            </a:fld>
            <a:endParaRPr lang="en-US" dirty="0"/>
          </a:p>
        </p:txBody>
      </p:sp>
      <p:sp>
        <p:nvSpPr>
          <p:cNvPr id="3" name="Text Placeholder 2"/>
          <p:cNvSpPr>
            <a:spLocks noGrp="1"/>
          </p:cNvSpPr>
          <p:nvPr>
            <p:ph type="body" sz="quarter" idx="13"/>
          </p:nvPr>
        </p:nvSpPr>
        <p:spPr/>
        <p:txBody>
          <a:bodyPr/>
          <a:lstStyle/>
          <a:p>
            <a:endParaRPr lang="en-US"/>
          </a:p>
        </p:txBody>
      </p:sp>
      <p:sp>
        <p:nvSpPr>
          <p:cNvPr id="13" name="Oval 12">
            <a:extLst>
              <a:ext uri="{FF2B5EF4-FFF2-40B4-BE49-F238E27FC236}">
                <a16:creationId xmlns:a16="http://schemas.microsoft.com/office/drawing/2014/main" id="{51EE8996-70E4-41C2-9238-A18C305EEB3D}"/>
              </a:ext>
            </a:extLst>
          </p:cNvPr>
          <p:cNvSpPr/>
          <p:nvPr/>
        </p:nvSpPr>
        <p:spPr>
          <a:xfrm>
            <a:off x="2355871" y="2494723"/>
            <a:ext cx="4831495" cy="1050392"/>
          </a:xfrm>
          <a:prstGeom prst="ellipse">
            <a:avLst/>
          </a:prstGeom>
          <a:noFill/>
          <a:ln>
            <a:solidFill>
              <a:srgbClr val="0020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Arrow Connector 13">
            <a:extLst>
              <a:ext uri="{FF2B5EF4-FFF2-40B4-BE49-F238E27FC236}">
                <a16:creationId xmlns:a16="http://schemas.microsoft.com/office/drawing/2014/main" id="{D9A19C7C-E0C6-4620-B627-0BAE98AF7561}"/>
              </a:ext>
            </a:extLst>
          </p:cNvPr>
          <p:cNvCxnSpPr>
            <a:cxnSpLocks/>
            <a:stCxn id="13" idx="0"/>
            <a:endCxn id="16" idx="1"/>
          </p:cNvCxnSpPr>
          <p:nvPr/>
        </p:nvCxnSpPr>
        <p:spPr>
          <a:xfrm>
            <a:off x="4771619" y="2494723"/>
            <a:ext cx="3036316" cy="149645"/>
          </a:xfrm>
          <a:prstGeom prst="straightConnector1">
            <a:avLst/>
          </a:prstGeom>
          <a:ln w="31750">
            <a:solidFill>
              <a:srgbClr val="00209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501648" y="1402498"/>
            <a:ext cx="4908550" cy="369332"/>
          </a:xfrm>
          <a:prstGeom prst="rect">
            <a:avLst/>
          </a:prstGeom>
          <a:noFill/>
        </p:spPr>
        <p:txBody>
          <a:bodyPr wrap="square" rtlCol="0">
            <a:spAutoFit/>
          </a:bodyPr>
          <a:lstStyle/>
          <a:p>
            <a:r>
              <a:rPr lang="en-US" dirty="0"/>
              <a:t>Original Signal VS Demodulated Signal</a:t>
            </a:r>
          </a:p>
        </p:txBody>
      </p:sp>
      <p:sp>
        <p:nvSpPr>
          <p:cNvPr id="16" name="TextBox 15">
            <a:extLst>
              <a:ext uri="{FF2B5EF4-FFF2-40B4-BE49-F238E27FC236}">
                <a16:creationId xmlns:a16="http://schemas.microsoft.com/office/drawing/2014/main" id="{FE18B2A5-4EE4-4939-8A1F-70BCBF253796}"/>
              </a:ext>
            </a:extLst>
          </p:cNvPr>
          <p:cNvSpPr txBox="1"/>
          <p:nvPr/>
        </p:nvSpPr>
        <p:spPr>
          <a:xfrm>
            <a:off x="7807935" y="2321202"/>
            <a:ext cx="1117404" cy="646331"/>
          </a:xfrm>
          <a:prstGeom prst="rect">
            <a:avLst/>
          </a:prstGeom>
          <a:noFill/>
          <a:ln w="38100">
            <a:solidFill>
              <a:srgbClr val="00209F"/>
            </a:solidFill>
          </a:ln>
        </p:spPr>
        <p:txBody>
          <a:bodyPr wrap="square" rtlCol="0">
            <a:spAutoFit/>
          </a:bodyPr>
          <a:lstStyle/>
          <a:p>
            <a:r>
              <a:rPr lang="en-US" dirty="0"/>
              <a:t>“Hello World!”</a:t>
            </a:r>
          </a:p>
        </p:txBody>
      </p:sp>
      <p:sp>
        <p:nvSpPr>
          <p:cNvPr id="23" name="Oval 22">
            <a:extLst>
              <a:ext uri="{FF2B5EF4-FFF2-40B4-BE49-F238E27FC236}">
                <a16:creationId xmlns:a16="http://schemas.microsoft.com/office/drawing/2014/main" id="{549F7D2E-77BA-49EE-BDC5-574E474203ED}"/>
              </a:ext>
            </a:extLst>
          </p:cNvPr>
          <p:cNvSpPr/>
          <p:nvPr/>
        </p:nvSpPr>
        <p:spPr>
          <a:xfrm>
            <a:off x="2485080" y="4403771"/>
            <a:ext cx="4831877" cy="967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24" name="Straight Arrow Connector 23">
            <a:extLst>
              <a:ext uri="{FF2B5EF4-FFF2-40B4-BE49-F238E27FC236}">
                <a16:creationId xmlns:a16="http://schemas.microsoft.com/office/drawing/2014/main" id="{BB376805-D17C-4104-93D6-070CB3F22F40}"/>
              </a:ext>
            </a:extLst>
          </p:cNvPr>
          <p:cNvCxnSpPr>
            <a:cxnSpLocks/>
            <a:stCxn id="23" idx="4"/>
            <a:endCxn id="25" idx="1"/>
          </p:cNvCxnSpPr>
          <p:nvPr/>
        </p:nvCxnSpPr>
        <p:spPr>
          <a:xfrm flipV="1">
            <a:off x="4901019" y="5359729"/>
            <a:ext cx="2906916" cy="11118"/>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9E57F0B-5F68-4B2D-B2BD-09DE45AF14FF}"/>
              </a:ext>
            </a:extLst>
          </p:cNvPr>
          <p:cNvSpPr txBox="1"/>
          <p:nvPr/>
        </p:nvSpPr>
        <p:spPr>
          <a:xfrm>
            <a:off x="7807935" y="5036563"/>
            <a:ext cx="1117404" cy="646331"/>
          </a:xfrm>
          <a:prstGeom prst="rect">
            <a:avLst/>
          </a:prstGeom>
          <a:noFill/>
          <a:ln w="38100">
            <a:solidFill>
              <a:srgbClr val="FF0000"/>
            </a:solidFill>
          </a:ln>
        </p:spPr>
        <p:txBody>
          <a:bodyPr wrap="square" rtlCol="0">
            <a:spAutoFit/>
          </a:bodyPr>
          <a:lstStyle/>
          <a:p>
            <a:r>
              <a:rPr lang="en-US" dirty="0"/>
              <a:t>“</a:t>
            </a:r>
            <a:r>
              <a:rPr lang="en-US" dirty="0" err="1"/>
              <a:t>H@llo</a:t>
            </a:r>
            <a:r>
              <a:rPr lang="en-US" dirty="0"/>
              <a:t> </a:t>
            </a:r>
            <a:r>
              <a:rPr lang="en-US" dirty="0" err="1"/>
              <a:t>Werld</a:t>
            </a:r>
            <a:r>
              <a:rPr lang="en-US" dirty="0"/>
              <a:t>!”</a:t>
            </a:r>
          </a:p>
        </p:txBody>
      </p:sp>
      <p:sp>
        <p:nvSpPr>
          <p:cNvPr id="29" name="TextBox 28">
            <a:extLst>
              <a:ext uri="{FF2B5EF4-FFF2-40B4-BE49-F238E27FC236}">
                <a16:creationId xmlns:a16="http://schemas.microsoft.com/office/drawing/2014/main" id="{61E913D7-FF93-45F1-BB98-282D48CC7A53}"/>
              </a:ext>
            </a:extLst>
          </p:cNvPr>
          <p:cNvSpPr txBox="1"/>
          <p:nvPr/>
        </p:nvSpPr>
        <p:spPr>
          <a:xfrm>
            <a:off x="1341824" y="4187791"/>
            <a:ext cx="894922" cy="369332"/>
          </a:xfrm>
          <a:prstGeom prst="rect">
            <a:avLst/>
          </a:prstGeom>
          <a:noFill/>
        </p:spPr>
        <p:txBody>
          <a:bodyPr wrap="square" rtlCol="0">
            <a:spAutoFit/>
          </a:bodyPr>
          <a:lstStyle/>
          <a:p>
            <a:r>
              <a:rPr lang="en-US" dirty="0">
                <a:solidFill>
                  <a:srgbClr val="F42941"/>
                </a:solidFill>
              </a:rPr>
              <a:t>RX</a:t>
            </a:r>
          </a:p>
        </p:txBody>
      </p:sp>
      <p:sp>
        <p:nvSpPr>
          <p:cNvPr id="30" name="TextBox 29">
            <a:extLst>
              <a:ext uri="{FF2B5EF4-FFF2-40B4-BE49-F238E27FC236}">
                <a16:creationId xmlns:a16="http://schemas.microsoft.com/office/drawing/2014/main" id="{08564E32-3141-4DE3-8712-E6D036CAA734}"/>
              </a:ext>
            </a:extLst>
          </p:cNvPr>
          <p:cNvSpPr txBox="1"/>
          <p:nvPr/>
        </p:nvSpPr>
        <p:spPr>
          <a:xfrm>
            <a:off x="1326024" y="3139189"/>
            <a:ext cx="894922" cy="369332"/>
          </a:xfrm>
          <a:prstGeom prst="rect">
            <a:avLst/>
          </a:prstGeom>
          <a:noFill/>
        </p:spPr>
        <p:txBody>
          <a:bodyPr wrap="square" rtlCol="0">
            <a:spAutoFit/>
          </a:bodyPr>
          <a:lstStyle/>
          <a:p>
            <a:r>
              <a:rPr lang="en-US" dirty="0">
                <a:solidFill>
                  <a:schemeClr val="tx1">
                    <a:lumMod val="75000"/>
                    <a:lumOff val="25000"/>
                  </a:schemeClr>
                </a:solidFill>
              </a:rPr>
              <a:t>TX</a:t>
            </a:r>
          </a:p>
        </p:txBody>
      </p:sp>
      <p:sp>
        <p:nvSpPr>
          <p:cNvPr id="49" name="TextBox 48">
            <a:extLst>
              <a:ext uri="{FF2B5EF4-FFF2-40B4-BE49-F238E27FC236}">
                <a16:creationId xmlns:a16="http://schemas.microsoft.com/office/drawing/2014/main" id="{27DC4038-A7A3-40E6-98F8-56554853F3A5}"/>
              </a:ext>
            </a:extLst>
          </p:cNvPr>
          <p:cNvSpPr txBox="1"/>
          <p:nvPr/>
        </p:nvSpPr>
        <p:spPr>
          <a:xfrm>
            <a:off x="9670774" y="3818459"/>
            <a:ext cx="2454826" cy="646331"/>
          </a:xfrm>
          <a:prstGeom prst="rect">
            <a:avLst/>
          </a:prstGeom>
          <a:noFill/>
        </p:spPr>
        <p:txBody>
          <a:bodyPr wrap="square" rtlCol="0">
            <a:spAutoFit/>
          </a:bodyPr>
          <a:lstStyle/>
          <a:p>
            <a:r>
              <a:rPr lang="en-US" b="1" dirty="0"/>
              <a:t>Bit Error Rate ~= 35%</a:t>
            </a:r>
          </a:p>
        </p:txBody>
      </p:sp>
      <p:sp>
        <p:nvSpPr>
          <p:cNvPr id="50" name="Right Brace 49">
            <a:extLst>
              <a:ext uri="{FF2B5EF4-FFF2-40B4-BE49-F238E27FC236}">
                <a16:creationId xmlns:a16="http://schemas.microsoft.com/office/drawing/2014/main" id="{935CC9C5-90AC-4C99-902F-2BCF27FEC101}"/>
              </a:ext>
            </a:extLst>
          </p:cNvPr>
          <p:cNvSpPr/>
          <p:nvPr/>
        </p:nvSpPr>
        <p:spPr>
          <a:xfrm>
            <a:off x="8925339" y="2644368"/>
            <a:ext cx="745435" cy="2812215"/>
          </a:xfrm>
          <a:prstGeom prst="rightBrac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5816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gray">
          <a:xfrm>
            <a:off x="622300" y="1344230"/>
            <a:ext cx="3683886" cy="5049370"/>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5" name="Rectangle 24"/>
          <p:cNvSpPr/>
          <p:nvPr/>
        </p:nvSpPr>
        <p:spPr bwMode="gray">
          <a:xfrm>
            <a:off x="622300" y="1344230"/>
            <a:ext cx="2407979" cy="254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Multi-chamber leadless</a:t>
            </a:r>
          </a:p>
        </p:txBody>
      </p:sp>
      <p:sp>
        <p:nvSpPr>
          <p:cNvPr id="2" name="Title 1"/>
          <p:cNvSpPr>
            <a:spLocks noGrp="1"/>
          </p:cNvSpPr>
          <p:nvPr>
            <p:ph type="title"/>
          </p:nvPr>
        </p:nvSpPr>
        <p:spPr/>
        <p:txBody>
          <a:bodyPr/>
          <a:lstStyle/>
          <a:p>
            <a:r>
              <a:rPr lang="en-US" dirty="0"/>
              <a:t>The value of BAN communication in CRM products</a:t>
            </a:r>
            <a:br>
              <a:rPr lang="en-US" dirty="0"/>
            </a:br>
            <a:endParaRPr lang="en-US" dirty="0"/>
          </a:p>
        </p:txBody>
      </p:sp>
      <p:pic>
        <p:nvPicPr>
          <p:cNvPr id="2058"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b="11366"/>
          <a:stretch/>
        </p:blipFill>
        <p:spPr bwMode="auto">
          <a:xfrm>
            <a:off x="646026" y="3726327"/>
            <a:ext cx="2125980" cy="265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Content Placeholder 2"/>
          <p:cNvSpPr>
            <a:spLocks noGrp="1"/>
          </p:cNvSpPr>
          <p:nvPr>
            <p:ph idx="1"/>
          </p:nvPr>
        </p:nvSpPr>
        <p:spPr>
          <a:xfrm>
            <a:off x="791177" y="1713887"/>
            <a:ext cx="2999578" cy="759182"/>
          </a:xfrm>
        </p:spPr>
        <p:txBody>
          <a:bodyPr/>
          <a:lstStyle/>
          <a:p>
            <a:pPr marL="0" lvl="2" indent="0">
              <a:buNone/>
            </a:pPr>
            <a:r>
              <a:rPr lang="en-US" sz="1600" dirty="0"/>
              <a:t>Beat-by-beat communication between atrium and ventricle       </a:t>
            </a:r>
            <a:r>
              <a:rPr lang="en-US" sz="1400" i="1" dirty="0"/>
              <a:t>  </a:t>
            </a:r>
          </a:p>
          <a:p>
            <a:pPr marL="270000" lvl="3" indent="0">
              <a:buNone/>
            </a:pPr>
            <a:r>
              <a:rPr lang="en-US" sz="1400" i="1" dirty="0"/>
              <a:t>   </a:t>
            </a:r>
          </a:p>
        </p:txBody>
      </p:sp>
      <p:grpSp>
        <p:nvGrpSpPr>
          <p:cNvPr id="23558" name="Group 23557"/>
          <p:cNvGrpSpPr/>
          <p:nvPr/>
        </p:nvGrpSpPr>
        <p:grpSpPr>
          <a:xfrm>
            <a:off x="2328397" y="3612857"/>
            <a:ext cx="1696865" cy="1077238"/>
            <a:chOff x="1922369" y="3176070"/>
            <a:chExt cx="1696865" cy="1077238"/>
          </a:xfrm>
        </p:grpSpPr>
        <p:sp>
          <p:nvSpPr>
            <p:cNvPr id="23553" name="Left-Right Arrow 23552"/>
            <p:cNvSpPr/>
            <p:nvPr/>
          </p:nvSpPr>
          <p:spPr>
            <a:xfrm rot="2841593">
              <a:off x="2396963" y="3609007"/>
              <a:ext cx="517308" cy="176105"/>
            </a:xfrm>
            <a:prstGeom prst="leftRightArrow">
              <a:avLst/>
            </a:prstGeom>
            <a:solidFill>
              <a:srgbClr val="FEB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5" name="TextBox 54"/>
            <p:cNvSpPr txBox="1"/>
            <p:nvPr/>
          </p:nvSpPr>
          <p:spPr>
            <a:xfrm>
              <a:off x="1922369" y="3176070"/>
              <a:ext cx="901907" cy="307777"/>
            </a:xfrm>
            <a:prstGeom prst="rect">
              <a:avLst/>
            </a:prstGeom>
            <a:noFill/>
            <a:ln w="12700">
              <a:solidFill>
                <a:schemeClr val="tx1"/>
              </a:solidFill>
            </a:ln>
          </p:spPr>
          <p:txBody>
            <a:bodyPr wrap="square" rtlCol="0">
              <a:spAutoFit/>
            </a:bodyPr>
            <a:lstStyle/>
            <a:p>
              <a:pPr algn="ctr"/>
              <a:r>
                <a:rPr lang="en-US" sz="1400" dirty="0"/>
                <a:t>Atrium</a:t>
              </a:r>
            </a:p>
          </p:txBody>
        </p:sp>
        <p:sp>
          <p:nvSpPr>
            <p:cNvPr id="56" name="TextBox 55"/>
            <p:cNvSpPr txBox="1"/>
            <p:nvPr/>
          </p:nvSpPr>
          <p:spPr>
            <a:xfrm>
              <a:off x="2529840" y="3945531"/>
              <a:ext cx="1089394" cy="307777"/>
            </a:xfrm>
            <a:prstGeom prst="rect">
              <a:avLst/>
            </a:prstGeom>
            <a:noFill/>
            <a:ln w="12700">
              <a:solidFill>
                <a:schemeClr val="tx1"/>
              </a:solidFill>
            </a:ln>
          </p:spPr>
          <p:txBody>
            <a:bodyPr wrap="square" rtlCol="0">
              <a:spAutoFit/>
            </a:bodyPr>
            <a:lstStyle/>
            <a:p>
              <a:pPr algn="ctr"/>
              <a:r>
                <a:rPr lang="en-US" sz="1400" dirty="0"/>
                <a:t>Ventricle</a:t>
              </a:r>
            </a:p>
          </p:txBody>
        </p:sp>
        <p:cxnSp>
          <p:nvCxnSpPr>
            <p:cNvPr id="57" name="Straight Connector 56"/>
            <p:cNvCxnSpPr/>
            <p:nvPr/>
          </p:nvCxnSpPr>
          <p:spPr>
            <a:xfrm flipH="1">
              <a:off x="2680384" y="3585803"/>
              <a:ext cx="342275" cy="81433"/>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041738" y="3333604"/>
              <a:ext cx="577496" cy="307777"/>
            </a:xfrm>
            <a:prstGeom prst="rect">
              <a:avLst/>
            </a:prstGeom>
            <a:noFill/>
          </p:spPr>
          <p:txBody>
            <a:bodyPr wrap="square" rtlCol="0">
              <a:spAutoFit/>
            </a:bodyPr>
            <a:lstStyle/>
            <a:p>
              <a:r>
                <a:rPr lang="en-US" sz="1400" dirty="0"/>
                <a:t>BAN</a:t>
              </a:r>
            </a:p>
          </p:txBody>
        </p:sp>
      </p:grpSp>
      <p:grpSp>
        <p:nvGrpSpPr>
          <p:cNvPr id="7" name="Group 6"/>
          <p:cNvGrpSpPr/>
          <p:nvPr/>
        </p:nvGrpSpPr>
        <p:grpSpPr>
          <a:xfrm>
            <a:off x="4437340" y="1345314"/>
            <a:ext cx="3683886" cy="5049829"/>
            <a:chOff x="4437340" y="1345314"/>
            <a:chExt cx="3683886" cy="5049829"/>
          </a:xfrm>
        </p:grpSpPr>
        <p:sp>
          <p:nvSpPr>
            <p:cNvPr id="41" name="Rectangle 40"/>
            <p:cNvSpPr/>
            <p:nvPr/>
          </p:nvSpPr>
          <p:spPr bwMode="gray">
            <a:xfrm>
              <a:off x="4437340" y="1345314"/>
              <a:ext cx="3683886" cy="5049370"/>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7" name="Rectangle 26"/>
            <p:cNvSpPr/>
            <p:nvPr/>
          </p:nvSpPr>
          <p:spPr bwMode="gray">
            <a:xfrm>
              <a:off x="4437340" y="1345314"/>
              <a:ext cx="2567540" cy="254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Home monitoring (HMSC)</a:t>
              </a:r>
            </a:p>
          </p:txBody>
        </p:sp>
        <p:pic>
          <p:nvPicPr>
            <p:cNvPr id="205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101" b="9403"/>
            <a:stretch/>
          </p:blipFill>
          <p:spPr bwMode="auto">
            <a:xfrm>
              <a:off x="4550734" y="3725171"/>
              <a:ext cx="2174372" cy="2669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5" name="Straight Connector 84"/>
            <p:cNvCxnSpPr/>
            <p:nvPr/>
          </p:nvCxnSpPr>
          <p:spPr>
            <a:xfrm flipH="1" flipV="1">
              <a:off x="5721110" y="5311962"/>
              <a:ext cx="1003997" cy="34763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737042" y="5514875"/>
              <a:ext cx="1209883" cy="523220"/>
            </a:xfrm>
            <a:prstGeom prst="rect">
              <a:avLst/>
            </a:prstGeom>
            <a:noFill/>
          </p:spPr>
          <p:txBody>
            <a:bodyPr wrap="square" rtlCol="0">
              <a:spAutoFit/>
            </a:bodyPr>
            <a:lstStyle/>
            <a:p>
              <a:r>
                <a:rPr lang="en-US" sz="1400" dirty="0"/>
                <a:t>Sub-Q hub</a:t>
              </a:r>
            </a:p>
            <a:p>
              <a:r>
                <a:rPr lang="en-US" sz="1400" dirty="0"/>
                <a:t>(BM)</a:t>
              </a:r>
            </a:p>
          </p:txBody>
        </p:sp>
        <p:sp>
          <p:nvSpPr>
            <p:cNvPr id="97" name="Content Placeholder 2"/>
            <p:cNvSpPr txBox="1">
              <a:spLocks/>
            </p:cNvSpPr>
            <p:nvPr/>
          </p:nvSpPr>
          <p:spPr bwMode="gray">
            <a:xfrm>
              <a:off x="4615858" y="1716489"/>
              <a:ext cx="2717485" cy="738664"/>
            </a:xfrm>
            <a:prstGeom prst="rect">
              <a:avLst/>
            </a:prstGeom>
          </p:spPr>
          <p:txBody>
            <a:bodyPr vert="horz" wrap="square" lIns="0" tIns="0" rIns="0" bIns="0" rtlCol="0">
              <a:spAutoFit/>
            </a:bodyPr>
            <a:lstStyle>
              <a:lvl1pPr marL="0" indent="0" algn="l" defTabSz="914400" rtl="0" eaLnBrk="1" latinLnBrk="0" hangingPunct="1">
                <a:spcBef>
                  <a:spcPts val="400"/>
                </a:spcBef>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spcBef>
                  <a:spcPts val="400"/>
                </a:spcBef>
                <a:buFont typeface="Arial" panose="020B0604020202020204" pitchFamily="34" charset="0"/>
                <a:buNone/>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27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54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81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5pPr>
              <a:lvl6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6pPr>
              <a:lvl7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7pPr>
              <a:lvl8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8pPr>
              <a:lvl9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9pPr>
            </a:lstStyle>
            <a:p>
              <a:pPr marL="0" lvl="2" indent="0">
                <a:buNone/>
              </a:pPr>
              <a:r>
                <a:rPr lang="en-US" sz="1600" dirty="0"/>
                <a:t>Leadless pacer stats relayed via subcutaneous hub</a:t>
              </a:r>
              <a:endParaRPr lang="en-US" sz="1400" i="1" dirty="0"/>
            </a:p>
          </p:txBody>
        </p:sp>
      </p:grpSp>
      <p:grpSp>
        <p:nvGrpSpPr>
          <p:cNvPr id="9" name="Group 8"/>
          <p:cNvGrpSpPr/>
          <p:nvPr/>
        </p:nvGrpSpPr>
        <p:grpSpPr>
          <a:xfrm>
            <a:off x="8249352" y="1345772"/>
            <a:ext cx="3683886" cy="5049371"/>
            <a:chOff x="8249352" y="1345772"/>
            <a:chExt cx="3683886" cy="5049371"/>
          </a:xfrm>
        </p:grpSpPr>
        <p:sp>
          <p:nvSpPr>
            <p:cNvPr id="42" name="Rectangle 41"/>
            <p:cNvSpPr/>
            <p:nvPr/>
          </p:nvSpPr>
          <p:spPr bwMode="gray">
            <a:xfrm>
              <a:off x="8249352" y="1345772"/>
              <a:ext cx="3683886" cy="5049370"/>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8" name="Rectangle 27"/>
            <p:cNvSpPr/>
            <p:nvPr/>
          </p:nvSpPr>
          <p:spPr bwMode="gray">
            <a:xfrm>
              <a:off x="8249352" y="1345772"/>
              <a:ext cx="2946769" cy="254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Anti-tachycardia pacing (ATP)</a:t>
              </a:r>
            </a:p>
          </p:txBody>
        </p:sp>
        <p:pic>
          <p:nvPicPr>
            <p:cNvPr id="2059"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b="10885"/>
            <a:stretch/>
          </p:blipFill>
          <p:spPr bwMode="auto">
            <a:xfrm>
              <a:off x="8268436" y="3725170"/>
              <a:ext cx="2185988" cy="266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8" name="Content Placeholder 2"/>
            <p:cNvSpPr txBox="1">
              <a:spLocks/>
            </p:cNvSpPr>
            <p:nvPr/>
          </p:nvSpPr>
          <p:spPr bwMode="gray">
            <a:xfrm>
              <a:off x="8425858" y="1720044"/>
              <a:ext cx="3454060" cy="738664"/>
            </a:xfrm>
            <a:prstGeom prst="rect">
              <a:avLst/>
            </a:prstGeom>
          </p:spPr>
          <p:txBody>
            <a:bodyPr vert="horz" lIns="0" tIns="0" rIns="0" bIns="0" rtlCol="0">
              <a:spAutoFit/>
            </a:bodyPr>
            <a:lstStyle>
              <a:lvl1pPr marL="0" indent="0" algn="l" defTabSz="914400" rtl="0" eaLnBrk="1" latinLnBrk="0" hangingPunct="1">
                <a:spcBef>
                  <a:spcPts val="400"/>
                </a:spcBef>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spcBef>
                  <a:spcPts val="400"/>
                </a:spcBef>
                <a:buFont typeface="Arial" panose="020B0604020202020204" pitchFamily="34" charset="0"/>
                <a:buNone/>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27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54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81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5pPr>
              <a:lvl6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6pPr>
              <a:lvl7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7pPr>
              <a:lvl8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8pPr>
              <a:lvl9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9pPr>
            </a:lstStyle>
            <a:p>
              <a:pPr marL="0" lvl="2" indent="0">
                <a:buNone/>
              </a:pPr>
              <a:r>
                <a:rPr lang="en-US" sz="1600" dirty="0"/>
                <a:t>Less painful and low power defibrillators for halting some fatal rhythms</a:t>
              </a:r>
              <a:endParaRPr lang="en-US" sz="1400" i="1" dirty="0"/>
            </a:p>
          </p:txBody>
        </p:sp>
      </p:grpSp>
      <p:grpSp>
        <p:nvGrpSpPr>
          <p:cNvPr id="6" name="Group 5"/>
          <p:cNvGrpSpPr/>
          <p:nvPr/>
        </p:nvGrpSpPr>
        <p:grpSpPr>
          <a:xfrm>
            <a:off x="4894029" y="1856552"/>
            <a:ext cx="3227198" cy="3808292"/>
            <a:chOff x="4894029" y="1856552"/>
            <a:chExt cx="3227198" cy="3808292"/>
          </a:xfrm>
        </p:grpSpPr>
        <p:pic>
          <p:nvPicPr>
            <p:cNvPr id="2056" name="Picture 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1151"/>
            <a:stretch/>
          </p:blipFill>
          <p:spPr bwMode="auto">
            <a:xfrm>
              <a:off x="7333343" y="1856552"/>
              <a:ext cx="787884" cy="1080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15573" y="3595328"/>
              <a:ext cx="488914" cy="91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56615" y="4479963"/>
              <a:ext cx="1195310" cy="8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7" name="Straight Connector 66"/>
            <p:cNvCxnSpPr/>
            <p:nvPr/>
          </p:nvCxnSpPr>
          <p:spPr>
            <a:xfrm flipH="1" flipV="1">
              <a:off x="5317331" y="5379245"/>
              <a:ext cx="198220" cy="135630"/>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894029" y="5105296"/>
              <a:ext cx="577496" cy="307777"/>
            </a:xfrm>
            <a:prstGeom prst="rect">
              <a:avLst/>
            </a:prstGeom>
            <a:noFill/>
          </p:spPr>
          <p:txBody>
            <a:bodyPr wrap="square" rtlCol="0">
              <a:spAutoFit/>
            </a:bodyPr>
            <a:lstStyle/>
            <a:p>
              <a:r>
                <a:rPr lang="en-US" sz="1400" dirty="0"/>
                <a:t>BAN</a:t>
              </a:r>
            </a:p>
          </p:txBody>
        </p:sp>
        <p:sp>
          <p:nvSpPr>
            <p:cNvPr id="23565" name="Right Arrow 23564"/>
            <p:cNvSpPr/>
            <p:nvPr/>
          </p:nvSpPr>
          <p:spPr>
            <a:xfrm rot="16200000">
              <a:off x="5373169" y="5400093"/>
              <a:ext cx="352881" cy="17662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6" name="Right Arrow 75"/>
            <p:cNvSpPr/>
            <p:nvPr/>
          </p:nvSpPr>
          <p:spPr>
            <a:xfrm rot="19491737">
              <a:off x="5653200" y="4676431"/>
              <a:ext cx="1650622" cy="176621"/>
            </a:xfrm>
            <a:prstGeom prst="rightArrow">
              <a:avLst/>
            </a:prstGeom>
            <a:solidFill>
              <a:srgbClr val="67B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7" name="TextBox 76"/>
            <p:cNvSpPr txBox="1"/>
            <p:nvPr/>
          </p:nvSpPr>
          <p:spPr>
            <a:xfrm>
              <a:off x="6075129" y="4101813"/>
              <a:ext cx="577496" cy="307777"/>
            </a:xfrm>
            <a:prstGeom prst="rect">
              <a:avLst/>
            </a:prstGeom>
            <a:noFill/>
          </p:spPr>
          <p:txBody>
            <a:bodyPr wrap="square" rtlCol="0">
              <a:spAutoFit/>
            </a:bodyPr>
            <a:lstStyle/>
            <a:p>
              <a:r>
                <a:rPr lang="en-US" sz="1400" dirty="0"/>
                <a:t>RF</a:t>
              </a:r>
            </a:p>
          </p:txBody>
        </p:sp>
        <p:cxnSp>
          <p:nvCxnSpPr>
            <p:cNvPr id="78" name="Straight Connector 77"/>
            <p:cNvCxnSpPr/>
            <p:nvPr/>
          </p:nvCxnSpPr>
          <p:spPr>
            <a:xfrm flipH="1" flipV="1">
              <a:off x="6306727" y="4397375"/>
              <a:ext cx="170776" cy="349255"/>
            </a:xfrm>
            <a:prstGeom prst="line">
              <a:avLst/>
            </a:prstGeom>
            <a:ln w="19050">
              <a:solidFill>
                <a:srgbClr val="67B66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Right Arrow 79"/>
            <p:cNvSpPr/>
            <p:nvPr/>
          </p:nvSpPr>
          <p:spPr>
            <a:xfrm rot="17640197">
              <a:off x="6971624" y="3043339"/>
              <a:ext cx="863780" cy="176621"/>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81" name="TextBox 80"/>
            <p:cNvSpPr txBox="1"/>
            <p:nvPr/>
          </p:nvSpPr>
          <p:spPr>
            <a:xfrm>
              <a:off x="7467679" y="3214249"/>
              <a:ext cx="653547" cy="307777"/>
            </a:xfrm>
            <a:prstGeom prst="rect">
              <a:avLst/>
            </a:prstGeom>
            <a:noFill/>
          </p:spPr>
          <p:txBody>
            <a:bodyPr wrap="square" rtlCol="0">
              <a:spAutoFit/>
            </a:bodyPr>
            <a:lstStyle/>
            <a:p>
              <a:r>
                <a:rPr lang="en-US" sz="1400" dirty="0"/>
                <a:t>GSM</a:t>
              </a:r>
            </a:p>
          </p:txBody>
        </p:sp>
        <p:cxnSp>
          <p:nvCxnSpPr>
            <p:cNvPr id="82" name="Straight Connector 81"/>
            <p:cNvCxnSpPr/>
            <p:nvPr/>
          </p:nvCxnSpPr>
          <p:spPr>
            <a:xfrm flipH="1" flipV="1">
              <a:off x="7389609" y="3127376"/>
              <a:ext cx="220866" cy="114299"/>
            </a:xfrm>
            <a:prstGeom prst="line">
              <a:avLst/>
            </a:prstGeom>
            <a:ln w="19050">
              <a:solidFill>
                <a:schemeClr val="bg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948420" y="3509886"/>
            <a:ext cx="1995930" cy="1184398"/>
            <a:chOff x="9948420" y="3509886"/>
            <a:chExt cx="1995930" cy="1184398"/>
          </a:xfrm>
        </p:grpSpPr>
        <p:sp>
          <p:nvSpPr>
            <p:cNvPr id="91" name="TextBox 90"/>
            <p:cNvSpPr txBox="1"/>
            <p:nvPr/>
          </p:nvSpPr>
          <p:spPr>
            <a:xfrm>
              <a:off x="10076565" y="3509886"/>
              <a:ext cx="1333187" cy="307777"/>
            </a:xfrm>
            <a:prstGeom prst="rect">
              <a:avLst/>
            </a:prstGeom>
            <a:noFill/>
            <a:ln w="12700">
              <a:solidFill>
                <a:schemeClr val="tx1"/>
              </a:solidFill>
            </a:ln>
          </p:spPr>
          <p:txBody>
            <a:bodyPr wrap="square" rtlCol="0">
              <a:spAutoFit/>
            </a:bodyPr>
            <a:lstStyle/>
            <a:p>
              <a:pPr algn="ctr"/>
              <a:r>
                <a:rPr lang="en-US" sz="1400" dirty="0"/>
                <a:t>Shock box</a:t>
              </a:r>
            </a:p>
          </p:txBody>
        </p:sp>
        <p:sp>
          <p:nvSpPr>
            <p:cNvPr id="92" name="TextBox 91"/>
            <p:cNvSpPr txBox="1"/>
            <p:nvPr/>
          </p:nvSpPr>
          <p:spPr>
            <a:xfrm>
              <a:off x="9948420" y="4386507"/>
              <a:ext cx="1624962" cy="307777"/>
            </a:xfrm>
            <a:prstGeom prst="rect">
              <a:avLst/>
            </a:prstGeom>
            <a:noFill/>
            <a:ln w="12700">
              <a:solidFill>
                <a:schemeClr val="tx1"/>
              </a:solidFill>
            </a:ln>
          </p:spPr>
          <p:txBody>
            <a:bodyPr wrap="square" rtlCol="0">
              <a:spAutoFit/>
            </a:bodyPr>
            <a:lstStyle/>
            <a:p>
              <a:pPr algn="ctr"/>
              <a:r>
                <a:rPr lang="en-US" sz="1400" dirty="0"/>
                <a:t>Leadless pacer</a:t>
              </a:r>
            </a:p>
          </p:txBody>
        </p:sp>
        <p:cxnSp>
          <p:nvCxnSpPr>
            <p:cNvPr id="93" name="Straight Connector 92"/>
            <p:cNvCxnSpPr/>
            <p:nvPr/>
          </p:nvCxnSpPr>
          <p:spPr>
            <a:xfrm flipH="1">
              <a:off x="10199552" y="4057897"/>
              <a:ext cx="211565" cy="40717"/>
            </a:xfrm>
            <a:prstGeom prst="line">
              <a:avLst/>
            </a:prstGeom>
            <a:ln w="19050">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0411117" y="3832998"/>
              <a:ext cx="1533233" cy="523220"/>
            </a:xfrm>
            <a:prstGeom prst="rect">
              <a:avLst/>
            </a:prstGeom>
            <a:noFill/>
          </p:spPr>
          <p:txBody>
            <a:bodyPr wrap="square" rtlCol="0">
              <a:spAutoFit/>
            </a:bodyPr>
            <a:lstStyle/>
            <a:p>
              <a:r>
                <a:rPr lang="en-US" sz="1400" dirty="0"/>
                <a:t>BAN </a:t>
              </a:r>
            </a:p>
            <a:p>
              <a:r>
                <a:rPr lang="en-US" sz="1400" dirty="0"/>
                <a:t>(Please pace)</a:t>
              </a:r>
            </a:p>
          </p:txBody>
        </p:sp>
        <p:sp>
          <p:nvSpPr>
            <p:cNvPr id="96" name="Right Arrow 95"/>
            <p:cNvSpPr/>
            <p:nvPr/>
          </p:nvSpPr>
          <p:spPr>
            <a:xfrm rot="5400000">
              <a:off x="9943556" y="4013096"/>
              <a:ext cx="496973" cy="17662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76064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977C0B81-6E0D-465D-97B3-2D532777E8E2}"/>
              </a:ext>
            </a:extLst>
          </p:cNvPr>
          <p:cNvPicPr>
            <a:picLocks noChangeAspect="1"/>
          </p:cNvPicPr>
          <p:nvPr/>
        </p:nvPicPr>
        <p:blipFill rotWithShape="1">
          <a:blip r:embed="rId3"/>
          <a:srcRect t="3022"/>
          <a:stretch/>
        </p:blipFill>
        <p:spPr>
          <a:xfrm>
            <a:off x="3284544" y="3028208"/>
            <a:ext cx="5284951" cy="2978803"/>
          </a:xfrm>
          <a:prstGeom prst="rect">
            <a:avLst/>
          </a:prstGeom>
        </p:spPr>
      </p:pic>
      <p:sp>
        <p:nvSpPr>
          <p:cNvPr id="4" name="Oval 3">
            <a:extLst>
              <a:ext uri="{FF2B5EF4-FFF2-40B4-BE49-F238E27FC236}">
                <a16:creationId xmlns:a16="http://schemas.microsoft.com/office/drawing/2014/main" id="{C639C079-2EFE-4D84-806E-7955B0C24370}"/>
              </a:ext>
            </a:extLst>
          </p:cNvPr>
          <p:cNvSpPr/>
          <p:nvPr/>
        </p:nvSpPr>
        <p:spPr>
          <a:xfrm>
            <a:off x="4402419" y="5277101"/>
            <a:ext cx="4167076" cy="11176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3" name="Rectangle 72">
            <a:extLst>
              <a:ext uri="{FF2B5EF4-FFF2-40B4-BE49-F238E27FC236}">
                <a16:creationId xmlns:a16="http://schemas.microsoft.com/office/drawing/2014/main" id="{B723C6C4-8A5B-4FAE-AB71-D567E4AE86F7}"/>
              </a:ext>
            </a:extLst>
          </p:cNvPr>
          <p:cNvSpPr/>
          <p:nvPr/>
        </p:nvSpPr>
        <p:spPr bwMode="gray">
          <a:xfrm>
            <a:off x="624161" y="1427733"/>
            <a:ext cx="8377882" cy="2425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ea typeface="Verdana" panose="020B0604030504040204" pitchFamily="34" charset="0"/>
              </a:rPr>
              <a:t>How does noise influence accuracy?</a:t>
            </a:r>
            <a:endParaRPr lang="en-US" sz="1200" dirty="0">
              <a:solidFill>
                <a:prstClr val="white"/>
              </a:solidFill>
              <a:ea typeface="Verdana" panose="020B0604030504040204" pitchFamily="34" charset="0"/>
            </a:endParaRPr>
          </a:p>
        </p:txBody>
      </p:sp>
      <p:sp>
        <p:nvSpPr>
          <p:cNvPr id="3" name="Content Placeholder 2"/>
          <p:cNvSpPr>
            <a:spLocks noGrp="1"/>
          </p:cNvSpPr>
          <p:nvPr>
            <p:ph idx="1"/>
          </p:nvPr>
        </p:nvSpPr>
        <p:spPr>
          <a:xfrm>
            <a:off x="624161" y="1705550"/>
            <a:ext cx="10479267" cy="543739"/>
          </a:xfrm>
        </p:spPr>
        <p:txBody>
          <a:bodyPr/>
          <a:lstStyle/>
          <a:p>
            <a:pPr marL="285750" indent="-285750">
              <a:buFont typeface="Arial" panose="020B0604020202020204" pitchFamily="34" charset="0"/>
              <a:buChar char="•"/>
            </a:pPr>
            <a:r>
              <a:rPr lang="en-US" sz="1600" b="0" dirty="0"/>
              <a:t>BER rises exponentially with increasing noise – for a fixed distance, location, and packet size</a:t>
            </a:r>
          </a:p>
          <a:p>
            <a:pPr marL="285750" indent="-285750">
              <a:buFont typeface="Arial" panose="020B0604020202020204" pitchFamily="34" charset="0"/>
              <a:buChar char="•"/>
            </a:pPr>
            <a:r>
              <a:rPr lang="en-US" sz="1600" b="0" dirty="0"/>
              <a:t>~200mV = max. permissible noise voltage for 1990KHz signal (signal amplitude ~= 1.54V)</a:t>
            </a:r>
          </a:p>
        </p:txBody>
      </p:sp>
      <p:grpSp>
        <p:nvGrpSpPr>
          <p:cNvPr id="36" name="Group 35"/>
          <p:cNvGrpSpPr/>
          <p:nvPr/>
        </p:nvGrpSpPr>
        <p:grpSpPr>
          <a:xfrm>
            <a:off x="3760780" y="2606256"/>
            <a:ext cx="4880855" cy="3680243"/>
            <a:chOff x="6050028" y="2309559"/>
            <a:chExt cx="4880855" cy="3680243"/>
          </a:xfrm>
        </p:grpSpPr>
        <p:cxnSp>
          <p:nvCxnSpPr>
            <p:cNvPr id="54" name="Straight Arrow Connector 53"/>
            <p:cNvCxnSpPr/>
            <p:nvPr/>
          </p:nvCxnSpPr>
          <p:spPr>
            <a:xfrm flipV="1">
              <a:off x="6050028" y="5496411"/>
              <a:ext cx="4880855" cy="20358"/>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050028" y="2309559"/>
              <a:ext cx="0" cy="3223490"/>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07802" y="5682025"/>
              <a:ext cx="2094240" cy="307777"/>
            </a:xfrm>
            <a:prstGeom prst="rect">
              <a:avLst/>
            </a:prstGeom>
            <a:noFill/>
          </p:spPr>
          <p:txBody>
            <a:bodyPr wrap="square" rtlCol="0">
              <a:spAutoFit/>
            </a:bodyPr>
            <a:lstStyle/>
            <a:p>
              <a:pPr algn="ctr"/>
              <a:r>
                <a:rPr lang="en-US" sz="1400" dirty="0"/>
                <a:t>Noise voltage (mV)</a:t>
              </a:r>
            </a:p>
          </p:txBody>
        </p:sp>
      </p:grpSp>
      <p:sp>
        <p:nvSpPr>
          <p:cNvPr id="74" name="TextBox 73"/>
          <p:cNvSpPr txBox="1"/>
          <p:nvPr/>
        </p:nvSpPr>
        <p:spPr>
          <a:xfrm>
            <a:off x="2952036" y="3335694"/>
            <a:ext cx="400110" cy="1764613"/>
          </a:xfrm>
          <a:prstGeom prst="rect">
            <a:avLst/>
          </a:prstGeom>
          <a:noFill/>
        </p:spPr>
        <p:txBody>
          <a:bodyPr vert="vert270" wrap="square" rtlCol="0">
            <a:spAutoFit/>
          </a:bodyPr>
          <a:lstStyle/>
          <a:p>
            <a:pPr algn="ctr"/>
            <a:r>
              <a:rPr lang="en-US" sz="1400" dirty="0"/>
              <a:t>Bit Error Rate</a:t>
            </a:r>
          </a:p>
        </p:txBody>
      </p:sp>
      <p:sp>
        <p:nvSpPr>
          <p:cNvPr id="12" name="Title 1">
            <a:extLst>
              <a:ext uri="{FF2B5EF4-FFF2-40B4-BE49-F238E27FC236}">
                <a16:creationId xmlns:a16="http://schemas.microsoft.com/office/drawing/2014/main" id="{AC2AF5C6-9BB4-4A59-B251-7E17D7BE4EC0}"/>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Preliminary test results using a galvanic physical layer</a:t>
            </a:r>
            <a:br>
              <a:rPr lang="en-US" dirty="0"/>
            </a:br>
            <a:endParaRPr lang="en-US" dirty="0"/>
          </a:p>
        </p:txBody>
      </p:sp>
    </p:spTree>
    <p:extLst>
      <p:ext uri="{BB962C8B-B14F-4D97-AF65-F5344CB8AC3E}">
        <p14:creationId xmlns:p14="http://schemas.microsoft.com/office/powerpoint/2010/main" val="3962359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5750" indent="-285750"/>
            <a:r>
              <a:rPr lang="en-US" dirty="0"/>
              <a:t>Testing Result – Parameters that influence Galvanic Accuracy</a:t>
            </a:r>
          </a:p>
        </p:txBody>
      </p:sp>
      <p:sp>
        <p:nvSpPr>
          <p:cNvPr id="4" name="Oval 3">
            <a:extLst>
              <a:ext uri="{FF2B5EF4-FFF2-40B4-BE49-F238E27FC236}">
                <a16:creationId xmlns:a16="http://schemas.microsoft.com/office/drawing/2014/main" id="{C639C079-2EFE-4D84-806E-7955B0C24370}"/>
              </a:ext>
            </a:extLst>
          </p:cNvPr>
          <p:cNvSpPr/>
          <p:nvPr/>
        </p:nvSpPr>
        <p:spPr>
          <a:xfrm>
            <a:off x="4402419" y="5277101"/>
            <a:ext cx="4167076" cy="11176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3" name="Rectangle 72">
            <a:extLst>
              <a:ext uri="{FF2B5EF4-FFF2-40B4-BE49-F238E27FC236}">
                <a16:creationId xmlns:a16="http://schemas.microsoft.com/office/drawing/2014/main" id="{B723C6C4-8A5B-4FAE-AB71-D567E4AE86F7}"/>
              </a:ext>
            </a:extLst>
          </p:cNvPr>
          <p:cNvSpPr/>
          <p:nvPr/>
        </p:nvSpPr>
        <p:spPr bwMode="gray">
          <a:xfrm>
            <a:off x="624161" y="1367707"/>
            <a:ext cx="8377882" cy="2425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ea typeface="Verdana" panose="020B0604030504040204" pitchFamily="34" charset="0"/>
              </a:rPr>
              <a:t>How orientation influence accuracy? </a:t>
            </a:r>
            <a:r>
              <a:rPr lang="en-US" sz="1200" dirty="0">
                <a:solidFill>
                  <a:prstClr val="white"/>
                </a:solidFill>
                <a:ea typeface="Verdana" panose="020B0604030504040204" pitchFamily="34" charset="0"/>
              </a:rPr>
              <a:t>(each series corresponds to a unique distance)</a:t>
            </a:r>
          </a:p>
        </p:txBody>
      </p:sp>
      <p:sp>
        <p:nvSpPr>
          <p:cNvPr id="3" name="Content Placeholder 2"/>
          <p:cNvSpPr>
            <a:spLocks noGrp="1"/>
          </p:cNvSpPr>
          <p:nvPr>
            <p:ph idx="1"/>
          </p:nvPr>
        </p:nvSpPr>
        <p:spPr>
          <a:xfrm>
            <a:off x="624162" y="1705550"/>
            <a:ext cx="7152856" cy="492443"/>
          </a:xfrm>
        </p:spPr>
        <p:txBody>
          <a:bodyPr/>
          <a:lstStyle/>
          <a:p>
            <a:pPr marL="285750" indent="-285750">
              <a:buFont typeface="Arial" panose="020B0604020202020204" pitchFamily="34" charset="0"/>
              <a:buChar char="•"/>
            </a:pPr>
            <a:r>
              <a:rPr lang="en-US" sz="1600" b="0" dirty="0"/>
              <a:t>For face-to-face orientation, larger distance will give more accurate transmission at least in range around 100mm</a:t>
            </a:r>
          </a:p>
        </p:txBody>
      </p:sp>
      <p:grpSp>
        <p:nvGrpSpPr>
          <p:cNvPr id="35" name="Group 34"/>
          <p:cNvGrpSpPr/>
          <p:nvPr/>
        </p:nvGrpSpPr>
        <p:grpSpPr>
          <a:xfrm>
            <a:off x="10123056" y="3059449"/>
            <a:ext cx="1847273" cy="1451043"/>
            <a:chOff x="10123055" y="2770909"/>
            <a:chExt cx="1847273" cy="1451043"/>
          </a:xfrm>
        </p:grpSpPr>
        <p:sp>
          <p:nvSpPr>
            <p:cNvPr id="28" name="TextBox 27"/>
            <p:cNvSpPr txBox="1"/>
            <p:nvPr/>
          </p:nvSpPr>
          <p:spPr>
            <a:xfrm>
              <a:off x="10123055" y="2770909"/>
              <a:ext cx="1847272" cy="577081"/>
            </a:xfrm>
            <a:prstGeom prst="rect">
              <a:avLst/>
            </a:prstGeom>
            <a:noFill/>
          </p:spPr>
          <p:txBody>
            <a:bodyPr wrap="square" rtlCol="0">
              <a:spAutoFit/>
            </a:bodyPr>
            <a:lstStyle/>
            <a:p>
              <a:r>
                <a:rPr lang="en-US" sz="1050" b="1" dirty="0">
                  <a:solidFill>
                    <a:srgbClr val="FF7300"/>
                  </a:solidFill>
                </a:rPr>
                <a:t>-----: smaller distance (use middle as reference point) </a:t>
              </a:r>
            </a:p>
          </p:txBody>
        </p:sp>
        <p:sp>
          <p:nvSpPr>
            <p:cNvPr id="63" name="TextBox 62"/>
            <p:cNvSpPr txBox="1"/>
            <p:nvPr/>
          </p:nvSpPr>
          <p:spPr>
            <a:xfrm>
              <a:off x="10123056" y="3644871"/>
              <a:ext cx="1847272" cy="577081"/>
            </a:xfrm>
            <a:prstGeom prst="rect">
              <a:avLst/>
            </a:prstGeom>
            <a:noFill/>
          </p:spPr>
          <p:txBody>
            <a:bodyPr wrap="square" rtlCol="0">
              <a:spAutoFit/>
            </a:bodyPr>
            <a:lstStyle/>
            <a:p>
              <a:r>
                <a:rPr lang="en-US" sz="1050" b="1" dirty="0">
                  <a:solidFill>
                    <a:schemeClr val="bg1">
                      <a:lumMod val="65000"/>
                    </a:schemeClr>
                  </a:solidFill>
                </a:rPr>
                <a:t>-----: larger distance (use head as reference point) </a:t>
              </a:r>
            </a:p>
          </p:txBody>
        </p:sp>
      </p:grpSp>
      <p:grpSp>
        <p:nvGrpSpPr>
          <p:cNvPr id="37" name="Group 36"/>
          <p:cNvGrpSpPr/>
          <p:nvPr/>
        </p:nvGrpSpPr>
        <p:grpSpPr>
          <a:xfrm>
            <a:off x="556065" y="2515094"/>
            <a:ext cx="5225900" cy="3763249"/>
            <a:chOff x="556064" y="2226554"/>
            <a:chExt cx="5225900" cy="3763249"/>
          </a:xfrm>
        </p:grpSpPr>
        <p:pic>
          <p:nvPicPr>
            <p:cNvPr id="30" name="Picture 29">
              <a:extLst>
                <a:ext uri="{FF2B5EF4-FFF2-40B4-BE49-F238E27FC236}">
                  <a16:creationId xmlns:a16="http://schemas.microsoft.com/office/drawing/2014/main" id="{57E736E7-77E4-4A73-9669-A98E4B0085E3}"/>
                </a:ext>
              </a:extLst>
            </p:cNvPr>
            <p:cNvPicPr>
              <a:picLocks noChangeAspect="1"/>
            </p:cNvPicPr>
            <p:nvPr/>
          </p:nvPicPr>
          <p:blipFill rotWithShape="1">
            <a:blip r:embed="rId3"/>
            <a:srcRect r="27477"/>
            <a:stretch/>
          </p:blipFill>
          <p:spPr>
            <a:xfrm>
              <a:off x="836101" y="2595886"/>
              <a:ext cx="4447099" cy="3158368"/>
            </a:xfrm>
            <a:prstGeom prst="rect">
              <a:avLst/>
            </a:prstGeom>
          </p:spPr>
        </p:pic>
        <p:cxnSp>
          <p:nvCxnSpPr>
            <p:cNvPr id="6" name="Straight Arrow Connector 5"/>
            <p:cNvCxnSpPr/>
            <p:nvPr/>
          </p:nvCxnSpPr>
          <p:spPr>
            <a:xfrm flipV="1">
              <a:off x="1325628" y="2309559"/>
              <a:ext cx="0" cy="3223490"/>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325628" y="5500488"/>
              <a:ext cx="4456336" cy="32561"/>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6064" y="3168071"/>
              <a:ext cx="400110" cy="1764613"/>
            </a:xfrm>
            <a:prstGeom prst="rect">
              <a:avLst/>
            </a:prstGeom>
            <a:noFill/>
          </p:spPr>
          <p:txBody>
            <a:bodyPr vert="vert270" wrap="square" rtlCol="0">
              <a:spAutoFit/>
            </a:bodyPr>
            <a:lstStyle/>
            <a:p>
              <a:pPr algn="ctr"/>
              <a:r>
                <a:rPr lang="en-US" sz="1400" dirty="0"/>
                <a:t>Bit Error Rate</a:t>
              </a:r>
            </a:p>
          </p:txBody>
        </p:sp>
        <p:sp>
          <p:nvSpPr>
            <p:cNvPr id="17" name="TextBox 16"/>
            <p:cNvSpPr txBox="1"/>
            <p:nvPr/>
          </p:nvSpPr>
          <p:spPr>
            <a:xfrm>
              <a:off x="2308179" y="5682026"/>
              <a:ext cx="2094240" cy="307777"/>
            </a:xfrm>
            <a:prstGeom prst="rect">
              <a:avLst/>
            </a:prstGeom>
            <a:noFill/>
          </p:spPr>
          <p:txBody>
            <a:bodyPr wrap="square" rtlCol="0">
              <a:spAutoFit/>
            </a:bodyPr>
            <a:lstStyle/>
            <a:p>
              <a:pPr algn="ctr"/>
              <a:r>
                <a:rPr lang="en-US" sz="1400" dirty="0"/>
                <a:t>Noise voltage (mV)</a:t>
              </a:r>
            </a:p>
          </p:txBody>
        </p:sp>
        <p:sp>
          <p:nvSpPr>
            <p:cNvPr id="32" name="Rectangle 31"/>
            <p:cNvSpPr/>
            <p:nvPr/>
          </p:nvSpPr>
          <p:spPr>
            <a:xfrm>
              <a:off x="1788429" y="2226554"/>
              <a:ext cx="3414717" cy="369332"/>
            </a:xfrm>
            <a:prstGeom prst="rect">
              <a:avLst/>
            </a:prstGeom>
          </p:spPr>
          <p:txBody>
            <a:bodyPr wrap="none">
              <a:spAutoFit/>
            </a:bodyPr>
            <a:lstStyle/>
            <a:p>
              <a:pPr algn="ctr"/>
              <a:r>
                <a:rPr lang="en-US" b="1" dirty="0">
                  <a:latin typeface="+mj-lt"/>
                </a:rPr>
                <a:t>Face-to-Face Orientation</a:t>
              </a:r>
            </a:p>
          </p:txBody>
        </p:sp>
      </p:grpSp>
      <p:grpSp>
        <p:nvGrpSpPr>
          <p:cNvPr id="36" name="Group 35"/>
          <p:cNvGrpSpPr/>
          <p:nvPr/>
        </p:nvGrpSpPr>
        <p:grpSpPr>
          <a:xfrm>
            <a:off x="5985164" y="2515094"/>
            <a:ext cx="4521201" cy="3763248"/>
            <a:chOff x="5985163" y="2226554"/>
            <a:chExt cx="4521201" cy="3763248"/>
          </a:xfrm>
        </p:grpSpPr>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379" r="22737"/>
            <a:stretch/>
          </p:blipFill>
          <p:spPr bwMode="auto">
            <a:xfrm>
              <a:off x="5985163" y="2595886"/>
              <a:ext cx="3879273" cy="3093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4" name="Straight Arrow Connector 53"/>
            <p:cNvCxnSpPr/>
            <p:nvPr/>
          </p:nvCxnSpPr>
          <p:spPr>
            <a:xfrm flipV="1">
              <a:off x="6050028" y="5467927"/>
              <a:ext cx="4456336" cy="48841"/>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050028" y="2309559"/>
              <a:ext cx="0" cy="3223490"/>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907802" y="5682025"/>
              <a:ext cx="2094240" cy="307777"/>
            </a:xfrm>
            <a:prstGeom prst="rect">
              <a:avLst/>
            </a:prstGeom>
            <a:noFill/>
          </p:spPr>
          <p:txBody>
            <a:bodyPr wrap="square" rtlCol="0">
              <a:spAutoFit/>
            </a:bodyPr>
            <a:lstStyle/>
            <a:p>
              <a:pPr algn="ctr"/>
              <a:r>
                <a:rPr lang="en-US" sz="1400" dirty="0"/>
                <a:t>Noise voltage (mV)</a:t>
              </a:r>
            </a:p>
          </p:txBody>
        </p:sp>
        <p:sp>
          <p:nvSpPr>
            <p:cNvPr id="65" name="Rectangle 64"/>
            <p:cNvSpPr/>
            <p:nvPr/>
          </p:nvSpPr>
          <p:spPr>
            <a:xfrm>
              <a:off x="6799766" y="2226554"/>
              <a:ext cx="2452916" cy="369332"/>
            </a:xfrm>
            <a:prstGeom prst="rect">
              <a:avLst/>
            </a:prstGeom>
          </p:spPr>
          <p:txBody>
            <a:bodyPr wrap="none">
              <a:spAutoFit/>
            </a:bodyPr>
            <a:lstStyle/>
            <a:p>
              <a:pPr algn="ctr"/>
              <a:r>
                <a:rPr lang="en-US" b="1" dirty="0">
                  <a:latin typeface="+mj-lt"/>
                </a:rPr>
                <a:t>Cross Orientation</a:t>
              </a:r>
            </a:p>
          </p:txBody>
        </p:sp>
      </p:grpSp>
    </p:spTree>
    <p:extLst>
      <p:ext uri="{BB962C8B-B14F-4D97-AF65-F5344CB8AC3E}">
        <p14:creationId xmlns:p14="http://schemas.microsoft.com/office/powerpoint/2010/main" val="17669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639C079-2EFE-4D84-806E-7955B0C24370}"/>
              </a:ext>
            </a:extLst>
          </p:cNvPr>
          <p:cNvSpPr/>
          <p:nvPr/>
        </p:nvSpPr>
        <p:spPr>
          <a:xfrm>
            <a:off x="4402419" y="5277101"/>
            <a:ext cx="4167076" cy="11176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3" name="Rectangle 72">
            <a:extLst>
              <a:ext uri="{FF2B5EF4-FFF2-40B4-BE49-F238E27FC236}">
                <a16:creationId xmlns:a16="http://schemas.microsoft.com/office/drawing/2014/main" id="{B723C6C4-8A5B-4FAE-AB71-D567E4AE86F7}"/>
              </a:ext>
            </a:extLst>
          </p:cNvPr>
          <p:cNvSpPr/>
          <p:nvPr/>
        </p:nvSpPr>
        <p:spPr bwMode="gray">
          <a:xfrm>
            <a:off x="624160" y="1367706"/>
            <a:ext cx="8769222" cy="3378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ea typeface="Verdana" panose="020B0604030504040204" pitchFamily="34" charset="0"/>
              </a:rPr>
              <a:t>How does orientation influence accuracy?</a:t>
            </a:r>
            <a:r>
              <a:rPr lang="en-US" sz="1200" dirty="0">
                <a:solidFill>
                  <a:prstClr val="white"/>
                </a:solidFill>
                <a:ea typeface="Verdana" panose="020B0604030504040204" pitchFamily="34" charset="0"/>
              </a:rPr>
              <a:t>(each series corresponds to each orientation)</a:t>
            </a:r>
          </a:p>
        </p:txBody>
      </p:sp>
      <p:sp>
        <p:nvSpPr>
          <p:cNvPr id="3" name="Content Placeholder 2"/>
          <p:cNvSpPr>
            <a:spLocks noGrp="1"/>
          </p:cNvSpPr>
          <p:nvPr>
            <p:ph idx="1"/>
          </p:nvPr>
        </p:nvSpPr>
        <p:spPr>
          <a:xfrm>
            <a:off x="814162" y="1776800"/>
            <a:ext cx="9754872" cy="246221"/>
          </a:xfrm>
        </p:spPr>
        <p:txBody>
          <a:bodyPr/>
          <a:lstStyle/>
          <a:p>
            <a:pPr marL="285750" indent="-285750">
              <a:buFont typeface="Arial" panose="020B0604020202020204" pitchFamily="34" charset="0"/>
              <a:buChar char="•"/>
            </a:pPr>
            <a:r>
              <a:rPr lang="en-US" sz="1600" b="0" dirty="0"/>
              <a:t>General trend for improved data </a:t>
            </a:r>
            <a:r>
              <a:rPr lang="en-US" sz="1600" b="0" dirty="0" err="1"/>
              <a:t>transception</a:t>
            </a:r>
            <a:r>
              <a:rPr lang="en-US" sz="1600" b="0" dirty="0"/>
              <a:t>: Parallel &gt; Face-to-face &gt; Cross</a:t>
            </a:r>
          </a:p>
        </p:txBody>
      </p:sp>
      <p:sp>
        <p:nvSpPr>
          <p:cNvPr id="28" name="TextBox 27"/>
          <p:cNvSpPr txBox="1"/>
          <p:nvPr/>
        </p:nvSpPr>
        <p:spPr>
          <a:xfrm>
            <a:off x="10188278" y="4221290"/>
            <a:ext cx="1847271" cy="253916"/>
          </a:xfrm>
          <a:prstGeom prst="rect">
            <a:avLst/>
          </a:prstGeom>
          <a:noFill/>
        </p:spPr>
        <p:txBody>
          <a:bodyPr wrap="square" rtlCol="0">
            <a:spAutoFit/>
          </a:bodyPr>
          <a:lstStyle/>
          <a:p>
            <a:r>
              <a:rPr lang="en-US" sz="1050" b="1" dirty="0">
                <a:solidFill>
                  <a:srgbClr val="FF7300"/>
                </a:solidFill>
              </a:rPr>
              <a:t>-----: Face-to-Face</a:t>
            </a:r>
          </a:p>
        </p:txBody>
      </p:sp>
      <p:sp>
        <p:nvSpPr>
          <p:cNvPr id="63" name="TextBox 62"/>
          <p:cNvSpPr txBox="1"/>
          <p:nvPr/>
        </p:nvSpPr>
        <p:spPr>
          <a:xfrm>
            <a:off x="10188277" y="4498827"/>
            <a:ext cx="1847272" cy="253916"/>
          </a:xfrm>
          <a:prstGeom prst="rect">
            <a:avLst/>
          </a:prstGeom>
          <a:noFill/>
        </p:spPr>
        <p:txBody>
          <a:bodyPr wrap="square" rtlCol="0">
            <a:spAutoFit/>
          </a:bodyPr>
          <a:lstStyle/>
          <a:p>
            <a:r>
              <a:rPr lang="en-US" sz="1050" b="1" dirty="0">
                <a:solidFill>
                  <a:srgbClr val="0C8CAC"/>
                </a:solidFill>
              </a:rPr>
              <a:t>-----: Parallel</a:t>
            </a:r>
          </a:p>
        </p:txBody>
      </p:sp>
      <p:grpSp>
        <p:nvGrpSpPr>
          <p:cNvPr id="7" name="Group 6"/>
          <p:cNvGrpSpPr/>
          <p:nvPr/>
        </p:nvGrpSpPr>
        <p:grpSpPr>
          <a:xfrm>
            <a:off x="3315813" y="2457291"/>
            <a:ext cx="5225900" cy="3763249"/>
            <a:chOff x="556065" y="2515094"/>
            <a:chExt cx="5225900" cy="3763249"/>
          </a:xfrm>
        </p:grpSpPr>
        <p:pic>
          <p:nvPicPr>
            <p:cNvPr id="22" name="Picture 21">
              <a:extLst>
                <a:ext uri="{FF2B5EF4-FFF2-40B4-BE49-F238E27FC236}">
                  <a16:creationId xmlns:a16="http://schemas.microsoft.com/office/drawing/2014/main" id="{F8CFBBF3-B46B-4C02-94A7-5A6023C23B4D}"/>
                </a:ext>
              </a:extLst>
            </p:cNvPr>
            <p:cNvPicPr>
              <a:picLocks noChangeAspect="1"/>
            </p:cNvPicPr>
            <p:nvPr/>
          </p:nvPicPr>
          <p:blipFill rotWithShape="1">
            <a:blip r:embed="rId3"/>
            <a:srcRect l="1802" t="2543" r="23289"/>
            <a:stretch/>
          </p:blipFill>
          <p:spPr>
            <a:xfrm>
              <a:off x="868218" y="2964873"/>
              <a:ext cx="4657943" cy="3083254"/>
            </a:xfrm>
            <a:prstGeom prst="rect">
              <a:avLst/>
            </a:prstGeom>
          </p:spPr>
        </p:pic>
        <p:grpSp>
          <p:nvGrpSpPr>
            <p:cNvPr id="37" name="Group 36"/>
            <p:cNvGrpSpPr/>
            <p:nvPr/>
          </p:nvGrpSpPr>
          <p:grpSpPr>
            <a:xfrm>
              <a:off x="556065" y="2515094"/>
              <a:ext cx="5225900" cy="3763249"/>
              <a:chOff x="556064" y="2226554"/>
              <a:chExt cx="5225900" cy="3763249"/>
            </a:xfrm>
          </p:grpSpPr>
          <p:cxnSp>
            <p:nvCxnSpPr>
              <p:cNvPr id="6" name="Straight Arrow Connector 5"/>
              <p:cNvCxnSpPr/>
              <p:nvPr/>
            </p:nvCxnSpPr>
            <p:spPr>
              <a:xfrm flipV="1">
                <a:off x="1325628" y="2309559"/>
                <a:ext cx="0" cy="3223490"/>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325628" y="5500488"/>
                <a:ext cx="4456336" cy="32561"/>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56064" y="3168071"/>
                <a:ext cx="400110" cy="1764613"/>
              </a:xfrm>
              <a:prstGeom prst="rect">
                <a:avLst/>
              </a:prstGeom>
              <a:noFill/>
            </p:spPr>
            <p:txBody>
              <a:bodyPr vert="vert270" wrap="square" rtlCol="0">
                <a:spAutoFit/>
              </a:bodyPr>
              <a:lstStyle/>
              <a:p>
                <a:pPr algn="ctr"/>
                <a:r>
                  <a:rPr lang="en-US" sz="1400" dirty="0"/>
                  <a:t>Bit Error Rate</a:t>
                </a:r>
              </a:p>
            </p:txBody>
          </p:sp>
          <p:sp>
            <p:nvSpPr>
              <p:cNvPr id="17" name="TextBox 16"/>
              <p:cNvSpPr txBox="1"/>
              <p:nvPr/>
            </p:nvSpPr>
            <p:spPr>
              <a:xfrm>
                <a:off x="2308179" y="5682026"/>
                <a:ext cx="2094240" cy="307777"/>
              </a:xfrm>
              <a:prstGeom prst="rect">
                <a:avLst/>
              </a:prstGeom>
              <a:noFill/>
            </p:spPr>
            <p:txBody>
              <a:bodyPr wrap="square" rtlCol="0">
                <a:spAutoFit/>
              </a:bodyPr>
              <a:lstStyle/>
              <a:p>
                <a:pPr algn="ctr"/>
                <a:r>
                  <a:rPr lang="en-US" sz="1400" dirty="0"/>
                  <a:t>Noise voltage (mV)</a:t>
                </a:r>
              </a:p>
            </p:txBody>
          </p:sp>
          <p:sp>
            <p:nvSpPr>
              <p:cNvPr id="32" name="Rectangle 31"/>
              <p:cNvSpPr/>
              <p:nvPr/>
            </p:nvSpPr>
            <p:spPr>
              <a:xfrm>
                <a:off x="3403432" y="2226554"/>
                <a:ext cx="184730" cy="369332"/>
              </a:xfrm>
              <a:prstGeom prst="rect">
                <a:avLst/>
              </a:prstGeom>
            </p:spPr>
            <p:txBody>
              <a:bodyPr wrap="none">
                <a:spAutoFit/>
              </a:bodyPr>
              <a:lstStyle/>
              <a:p>
                <a:pPr algn="ctr"/>
                <a:endParaRPr lang="en-US" b="1" dirty="0">
                  <a:latin typeface="+mj-lt"/>
                </a:endParaRPr>
              </a:p>
            </p:txBody>
          </p:sp>
        </p:grpSp>
      </p:grpSp>
      <p:sp>
        <p:nvSpPr>
          <p:cNvPr id="26" name="TextBox 25"/>
          <p:cNvSpPr txBox="1"/>
          <p:nvPr/>
        </p:nvSpPr>
        <p:spPr>
          <a:xfrm>
            <a:off x="10188278" y="3953791"/>
            <a:ext cx="1847271" cy="253916"/>
          </a:xfrm>
          <a:prstGeom prst="rect">
            <a:avLst/>
          </a:prstGeom>
          <a:noFill/>
        </p:spPr>
        <p:txBody>
          <a:bodyPr wrap="square" rtlCol="0">
            <a:spAutoFit/>
          </a:bodyPr>
          <a:lstStyle/>
          <a:p>
            <a:r>
              <a:rPr lang="en-US" sz="1050" b="1" dirty="0">
                <a:solidFill>
                  <a:srgbClr val="FFC000"/>
                </a:solidFill>
              </a:rPr>
              <a:t>-----: Cross</a:t>
            </a:r>
          </a:p>
        </p:txBody>
      </p:sp>
      <p:sp>
        <p:nvSpPr>
          <p:cNvPr id="20" name="Title 1">
            <a:extLst>
              <a:ext uri="{FF2B5EF4-FFF2-40B4-BE49-F238E27FC236}">
                <a16:creationId xmlns:a16="http://schemas.microsoft.com/office/drawing/2014/main" id="{F7941023-080D-4331-ADB0-EEACBCE2C7CA}"/>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Preliminary test results using a galvanic physical layer</a:t>
            </a:r>
            <a:br>
              <a:rPr lang="en-US" dirty="0"/>
            </a:br>
            <a:endParaRPr lang="en-US" dirty="0"/>
          </a:p>
        </p:txBody>
      </p:sp>
    </p:spTree>
    <p:extLst>
      <p:ext uri="{BB962C8B-B14F-4D97-AF65-F5344CB8AC3E}">
        <p14:creationId xmlns:p14="http://schemas.microsoft.com/office/powerpoint/2010/main" val="1704193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624162" y="1705550"/>
            <a:ext cx="11268534" cy="4278094"/>
          </a:xfrm>
        </p:spPr>
        <p:txBody>
          <a:bodyPr/>
          <a:lstStyle/>
          <a:p>
            <a:pPr marL="285750" lvl="0" indent="-285750">
              <a:spcBef>
                <a:spcPts val="1200"/>
              </a:spcBef>
              <a:spcAft>
                <a:spcPts val="1200"/>
              </a:spcAft>
              <a:buFont typeface="Arial" panose="020B0604020202020204" pitchFamily="34" charset="0"/>
              <a:buChar char="•"/>
            </a:pPr>
            <a:r>
              <a:rPr lang="en-US" dirty="0"/>
              <a:t>Provided SDD with a new configurable tool for assessing BAN modem design templates and performing comparative testing of physical layer communication technologies</a:t>
            </a:r>
          </a:p>
          <a:p>
            <a:pPr marL="973138" lvl="1" indent="-285750">
              <a:spcBef>
                <a:spcPts val="1200"/>
              </a:spcBef>
              <a:spcAft>
                <a:spcPts val="1200"/>
              </a:spcAft>
              <a:buFont typeface="Arial" panose="020B0604020202020204" pitchFamily="34" charset="0"/>
              <a:buChar char="•"/>
            </a:pPr>
            <a:r>
              <a:rPr lang="en-US" dirty="0"/>
              <a:t>Includes code (SW in GNU radio) that is readily portable to more mature test hardware (i.e. National Instruments vs. </a:t>
            </a:r>
            <a:r>
              <a:rPr lang="en-US" dirty="0" err="1"/>
              <a:t>HackOne</a:t>
            </a:r>
            <a:r>
              <a:rPr lang="en-US" dirty="0"/>
              <a:t> RF)</a:t>
            </a:r>
          </a:p>
          <a:p>
            <a:pPr marL="973138" lvl="1" indent="-285750">
              <a:spcBef>
                <a:spcPts val="1200"/>
              </a:spcBef>
              <a:spcAft>
                <a:spcPts val="1200"/>
              </a:spcAft>
              <a:buFont typeface="Arial" panose="020B0604020202020204" pitchFamily="34" charset="0"/>
              <a:buChar char="•"/>
            </a:pPr>
            <a:r>
              <a:rPr lang="en-US" dirty="0"/>
              <a:t>Interfaces with a saline test environment capable of mimicking a multitude of BAN communication use cases </a:t>
            </a:r>
          </a:p>
          <a:p>
            <a:pPr marL="285750" lvl="0" indent="-285750">
              <a:spcBef>
                <a:spcPts val="1200"/>
              </a:spcBef>
              <a:spcAft>
                <a:spcPts val="1200"/>
              </a:spcAft>
              <a:buFont typeface="Arial" panose="020B0604020202020204" pitchFamily="34" charset="0"/>
              <a:buChar char="•"/>
            </a:pPr>
            <a:r>
              <a:rPr lang="en-US" dirty="0"/>
              <a:t>Begin preliminary testing that should ultimately facilitate the first “apples to apples” comparisons of in-house SDD physical layer communication methodologies </a:t>
            </a:r>
          </a:p>
          <a:p>
            <a:pPr marL="285750" lvl="0" indent="-285750">
              <a:spcBef>
                <a:spcPts val="1200"/>
              </a:spcBef>
              <a:spcAft>
                <a:spcPts val="1200"/>
              </a:spcAft>
              <a:buFont typeface="Arial" panose="020B0604020202020204" pitchFamily="34" charset="0"/>
              <a:buChar char="•"/>
            </a:pPr>
            <a:r>
              <a:rPr lang="en-US" dirty="0"/>
              <a:t>Documented my development and design efforts to enable support for continued system-level benchmarking after my tenure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2"/>
            <a:fld id="{8D7026E9-6606-4B7C-9DC5-0640007BDBAE}" type="slidenum">
              <a:rPr lang="en-US" smtClean="0"/>
              <a:pPr lvl="2"/>
              <a:t>33</a:t>
            </a:fld>
            <a:endParaRPr lang="en-US" dirty="0"/>
          </a:p>
        </p:txBody>
      </p:sp>
      <p:sp>
        <p:nvSpPr>
          <p:cNvPr id="10" name="Text Placeholder 9"/>
          <p:cNvSpPr>
            <a:spLocks noGrp="1"/>
          </p:cNvSpPr>
          <p:nvPr>
            <p:ph type="body" sz="quarter" idx="13"/>
          </p:nvPr>
        </p:nvSpPr>
        <p:spPr/>
        <p:txBody>
          <a:bodyPr/>
          <a:lstStyle/>
          <a:p>
            <a:endParaRPr lang="en-US"/>
          </a:p>
        </p:txBody>
      </p:sp>
      <p:sp>
        <p:nvSpPr>
          <p:cNvPr id="11" name="Title 1">
            <a:extLst>
              <a:ext uri="{FF2B5EF4-FFF2-40B4-BE49-F238E27FC236}">
                <a16:creationId xmlns:a16="http://schemas.microsoft.com/office/drawing/2014/main" id="{6007C404-BC23-492C-A06A-7C829118312A}"/>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Summary</a:t>
            </a:r>
            <a:br>
              <a:rPr lang="en-US" dirty="0"/>
            </a:br>
            <a:endParaRPr lang="en-US" dirty="0"/>
          </a:p>
        </p:txBody>
      </p:sp>
    </p:spTree>
    <p:extLst>
      <p:ext uri="{BB962C8B-B14F-4D97-AF65-F5344CB8AC3E}">
        <p14:creationId xmlns:p14="http://schemas.microsoft.com/office/powerpoint/2010/main" val="390842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162" y="1705550"/>
            <a:ext cx="11268534" cy="3508653"/>
          </a:xfrm>
        </p:spPr>
        <p:txBody>
          <a:bodyPr/>
          <a:lstStyle/>
          <a:p>
            <a:pPr marL="285750" lvl="1" indent="-285750">
              <a:buFont typeface="Arial" panose="020B0604020202020204" pitchFamily="34" charset="0"/>
              <a:buChar char="•"/>
            </a:pPr>
            <a:r>
              <a:rPr lang="en-US" b="1" dirty="0">
                <a:solidFill>
                  <a:schemeClr val="tx1"/>
                </a:solidFill>
              </a:rPr>
              <a:t>Further improve the assessment system</a:t>
            </a:r>
          </a:p>
          <a:p>
            <a:pPr marL="555750" lvl="2" indent="-285750">
              <a:buFont typeface="Arial" panose="020B0604020202020204" pitchFamily="34" charset="0"/>
              <a:buChar char="•"/>
            </a:pPr>
            <a:r>
              <a:rPr lang="en-US" dirty="0"/>
              <a:t>Develop additional modulation templates inclusive of PPM</a:t>
            </a:r>
          </a:p>
          <a:p>
            <a:pPr marL="555750" lvl="2" indent="-285750">
              <a:buFont typeface="Arial" panose="020B0604020202020204" pitchFamily="34" charset="0"/>
              <a:buChar char="•"/>
            </a:pPr>
            <a:r>
              <a:rPr lang="en-US" dirty="0"/>
              <a:t>Transform the high-level SDR system into FPGA language to better assess </a:t>
            </a:r>
            <a:r>
              <a:rPr lang="en-US" dirty="0" err="1"/>
              <a:t>Tx</a:t>
            </a:r>
            <a:r>
              <a:rPr lang="en-US" dirty="0"/>
              <a:t>/Rx efficiencies</a:t>
            </a:r>
          </a:p>
          <a:p>
            <a:pPr marL="555750" lvl="2" indent="-285750">
              <a:buFont typeface="Arial" panose="020B0604020202020204" pitchFamily="34" charset="0"/>
              <a:buChar char="•"/>
            </a:pPr>
            <a:r>
              <a:rPr lang="en-US" dirty="0"/>
              <a:t>Transition targeted design blocks to analog implementations to better mimic </a:t>
            </a:r>
            <a:r>
              <a:rPr lang="en-US" dirty="0" err="1"/>
              <a:t>envisionable</a:t>
            </a:r>
            <a:r>
              <a:rPr lang="en-US" dirty="0"/>
              <a:t> implant module embodiments</a:t>
            </a:r>
          </a:p>
          <a:p>
            <a:pPr lvl="2" indent="0">
              <a:buNone/>
            </a:pPr>
            <a:endParaRPr lang="en-US" dirty="0"/>
          </a:p>
          <a:p>
            <a:pPr marL="285750" indent="-285750">
              <a:buFont typeface="Arial" panose="020B0604020202020204" pitchFamily="34" charset="0"/>
              <a:buChar char="•"/>
            </a:pPr>
            <a:r>
              <a:rPr lang="en-US" dirty="0"/>
              <a:t>Collecting more testing data</a:t>
            </a:r>
          </a:p>
          <a:p>
            <a:pPr marL="555750" lvl="2" indent="-285750">
              <a:buFont typeface="Arial" panose="020B0604020202020204" pitchFamily="34" charset="0"/>
              <a:buChar char="•"/>
            </a:pPr>
            <a:r>
              <a:rPr lang="en-US" dirty="0"/>
              <a:t>Explore full suite of developed modem formats and their impact on </a:t>
            </a:r>
            <a:r>
              <a:rPr lang="en-US" dirty="0" err="1"/>
              <a:t>Tx</a:t>
            </a:r>
            <a:r>
              <a:rPr lang="en-US" dirty="0"/>
              <a:t>/Rx accuracy</a:t>
            </a:r>
          </a:p>
          <a:p>
            <a:pPr marL="555750" lvl="2" indent="-285750">
              <a:buFont typeface="Arial" panose="020B0604020202020204" pitchFamily="34" charset="0"/>
              <a:buChar char="•"/>
            </a:pPr>
            <a:r>
              <a:rPr lang="en-US" dirty="0"/>
              <a:t>Obtain better insight on the role that distance and orientation play</a:t>
            </a:r>
          </a:p>
          <a:p>
            <a:pPr marL="555750" lvl="2" indent="-285750">
              <a:buFont typeface="Arial" panose="020B0604020202020204" pitchFamily="34" charset="0"/>
              <a:buChar char="•"/>
            </a:pPr>
            <a:r>
              <a:rPr lang="en-US" dirty="0"/>
              <a:t>Extract power efficiency metrics to shed light on design trade-offs</a:t>
            </a:r>
          </a:p>
          <a:p>
            <a:pPr marL="555750" lvl="2" indent="-285750">
              <a:buFont typeface="Arial" panose="020B0604020202020204" pitchFamily="34" charset="0"/>
              <a:buChar char="•"/>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2"/>
            <a:fld id="{8D7026E9-6606-4B7C-9DC5-0640007BDBAE}" type="slidenum">
              <a:rPr lang="en-US" smtClean="0"/>
              <a:pPr lvl="2"/>
              <a:t>34</a:t>
            </a:fld>
            <a:endParaRPr lang="en-US" dirty="0"/>
          </a:p>
        </p:txBody>
      </p:sp>
      <p:sp>
        <p:nvSpPr>
          <p:cNvPr id="6" name="Text Placeholder 5"/>
          <p:cNvSpPr>
            <a:spLocks noGrp="1"/>
          </p:cNvSpPr>
          <p:nvPr>
            <p:ph type="body" sz="quarter" idx="13"/>
          </p:nvPr>
        </p:nvSpPr>
        <p:spPr/>
        <p:txBody>
          <a:bodyPr/>
          <a:lstStyle/>
          <a:p>
            <a:endParaRPr lang="en-US"/>
          </a:p>
        </p:txBody>
      </p:sp>
      <p:sp>
        <p:nvSpPr>
          <p:cNvPr id="7" name="Title 1">
            <a:extLst>
              <a:ext uri="{FF2B5EF4-FFF2-40B4-BE49-F238E27FC236}">
                <a16:creationId xmlns:a16="http://schemas.microsoft.com/office/drawing/2014/main" id="{48D6666B-B2BB-4832-ABE9-21AA854B82C5}"/>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Possible project extensions</a:t>
            </a:r>
            <a:br>
              <a:rPr lang="en-US" dirty="0"/>
            </a:br>
            <a:endParaRPr lang="en-US" dirty="0"/>
          </a:p>
        </p:txBody>
      </p:sp>
    </p:spTree>
    <p:extLst>
      <p:ext uri="{BB962C8B-B14F-4D97-AF65-F5344CB8AC3E}">
        <p14:creationId xmlns:p14="http://schemas.microsoft.com/office/powerpoint/2010/main" val="9154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flipH="1">
            <a:off x="3842028" y="1452470"/>
            <a:ext cx="10996" cy="4941130"/>
          </a:xfrm>
          <a:prstGeom prst="line">
            <a:avLst/>
          </a:prstGeom>
          <a:ln w="28575">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F8CE5F2-CC6A-48B5-8AA8-81F98E0CAE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5F330C-AFC3-4F14-9D25-427D01FACD13}"/>
              </a:ext>
            </a:extLst>
          </p:cNvPr>
          <p:cNvSpPr>
            <a:spLocks noGrp="1"/>
          </p:cNvSpPr>
          <p:nvPr>
            <p:ph type="sldNum" sz="quarter" idx="12"/>
          </p:nvPr>
        </p:nvSpPr>
        <p:spPr/>
        <p:txBody>
          <a:bodyPr/>
          <a:lstStyle/>
          <a:p>
            <a:pPr lvl="2"/>
            <a:fld id="{8D7026E9-6606-4B7C-9DC5-0640007BDBAE}" type="slidenum">
              <a:rPr lang="en-US" smtClean="0"/>
              <a:pPr lvl="2"/>
              <a:t>4</a:t>
            </a:fld>
            <a:endParaRPr lang="en-US" dirty="0"/>
          </a:p>
        </p:txBody>
      </p:sp>
      <p:sp>
        <p:nvSpPr>
          <p:cNvPr id="6" name="Text Placeholder 5">
            <a:extLst>
              <a:ext uri="{FF2B5EF4-FFF2-40B4-BE49-F238E27FC236}">
                <a16:creationId xmlns:a16="http://schemas.microsoft.com/office/drawing/2014/main" id="{3C4FD65E-9378-4715-A090-2892AF2FAA74}"/>
              </a:ext>
            </a:extLst>
          </p:cNvPr>
          <p:cNvSpPr>
            <a:spLocks noGrp="1"/>
          </p:cNvSpPr>
          <p:nvPr>
            <p:ph type="body" sz="quarter" idx="13"/>
          </p:nvPr>
        </p:nvSpPr>
        <p:spPr/>
        <p:txBody>
          <a:bodyPr/>
          <a:lstStyle/>
          <a:p>
            <a:endParaRPr lang="en-US" dirty="0"/>
          </a:p>
        </p:txBody>
      </p:sp>
      <p:grpSp>
        <p:nvGrpSpPr>
          <p:cNvPr id="15" name="Group 14">
            <a:extLst>
              <a:ext uri="{FF2B5EF4-FFF2-40B4-BE49-F238E27FC236}">
                <a16:creationId xmlns:a16="http://schemas.microsoft.com/office/drawing/2014/main" id="{FBD207AB-ADD2-48A3-BF1C-8214DCD4941A}"/>
              </a:ext>
            </a:extLst>
          </p:cNvPr>
          <p:cNvGrpSpPr/>
          <p:nvPr/>
        </p:nvGrpSpPr>
        <p:grpSpPr>
          <a:xfrm>
            <a:off x="8563542" y="1371600"/>
            <a:ext cx="3323659" cy="4555093"/>
            <a:chOff x="8563542" y="1371600"/>
            <a:chExt cx="3323659" cy="4555093"/>
          </a:xfrm>
        </p:grpSpPr>
        <p:sp>
          <p:nvSpPr>
            <p:cNvPr id="29" name="TextBox 28">
              <a:extLst>
                <a:ext uri="{FF2B5EF4-FFF2-40B4-BE49-F238E27FC236}">
                  <a16:creationId xmlns:a16="http://schemas.microsoft.com/office/drawing/2014/main" id="{035E886F-2651-48D8-94C2-09F0516DFAD1}"/>
                </a:ext>
              </a:extLst>
            </p:cNvPr>
            <p:cNvSpPr txBox="1"/>
            <p:nvPr/>
          </p:nvSpPr>
          <p:spPr>
            <a:xfrm>
              <a:off x="8563542" y="1371600"/>
              <a:ext cx="3323659" cy="4555093"/>
            </a:xfrm>
            <a:prstGeom prst="rect">
              <a:avLst/>
            </a:prstGeom>
            <a:noFill/>
            <a:ln w="12700">
              <a:solidFill>
                <a:schemeClr val="bg1">
                  <a:lumMod val="85000"/>
                </a:schemeClr>
              </a:solidFill>
            </a:ln>
          </p:spPr>
          <p:txBody>
            <a:bodyPr wrap="square" rtlCol="0">
              <a:spAutoFit/>
            </a:bodyPr>
            <a:lstStyle/>
            <a:p>
              <a:r>
                <a:rPr lang="en-US" sz="2000" b="1" u="sng" dirty="0"/>
                <a:t>Motivation:</a:t>
              </a:r>
            </a:p>
            <a:p>
              <a:endParaRPr lang="en-US" dirty="0"/>
            </a:p>
            <a:p>
              <a:r>
                <a:rPr lang="en-US" dirty="0"/>
                <a:t>In order to assess the BAN communication for </a:t>
              </a:r>
              <a:r>
                <a:rPr lang="en-US" dirty="0" err="1"/>
                <a:t>iLPs</a:t>
              </a:r>
              <a:r>
                <a:rPr lang="en-US" dirty="0"/>
                <a:t>, under:</a:t>
              </a:r>
            </a:p>
            <a:p>
              <a:endParaRPr lang="en-US" dirty="0"/>
            </a:p>
            <a:p>
              <a:pPr marL="285750" indent="-285750">
                <a:buFont typeface="Arial" panose="020B0604020202020204" pitchFamily="34" charset="0"/>
                <a:buChar char="•"/>
              </a:pPr>
              <a:r>
                <a:rPr lang="en-US" dirty="0"/>
                <a:t>the different </a:t>
              </a:r>
              <a:r>
                <a:rPr lang="en-US" u="sng" dirty="0"/>
                <a:t>SW modem </a:t>
              </a:r>
              <a:r>
                <a:rPr lang="en-US" dirty="0"/>
                <a:t>design templates, and</a:t>
              </a:r>
            </a:p>
            <a:p>
              <a:pPr marL="285750" indent="-285750">
                <a:buFont typeface="Arial" panose="020B0604020202020204" pitchFamily="34" charset="0"/>
                <a:buChar char="•"/>
              </a:pPr>
              <a:r>
                <a:rPr lang="en-US" dirty="0"/>
                <a:t>the different </a:t>
              </a:r>
              <a:r>
                <a:rPr lang="en-US" u="sng" dirty="0"/>
                <a:t>physical-layer</a:t>
              </a:r>
              <a:r>
                <a:rPr lang="en-US" dirty="0"/>
                <a:t> infrastructures,</a:t>
              </a:r>
            </a:p>
            <a:p>
              <a:pPr marL="285750" indent="-285750">
                <a:buFont typeface="Arial" panose="020B0604020202020204" pitchFamily="34" charset="0"/>
                <a:buChar char="•"/>
              </a:pPr>
              <a:endParaRPr lang="en-US" dirty="0"/>
            </a:p>
            <a:p>
              <a:r>
                <a:rPr lang="en-US" dirty="0"/>
                <a:t>a new, configurable system, which is hardware-platform independent, is needed.</a:t>
              </a:r>
            </a:p>
            <a:p>
              <a:pPr marL="285750" indent="-285750">
                <a:buFont typeface="Arial" panose="020B0604020202020204" pitchFamily="34" charset="0"/>
                <a:buChar char="•"/>
              </a:pPr>
              <a:endParaRPr lang="en-US" dirty="0"/>
            </a:p>
          </p:txBody>
        </p:sp>
        <p:sp>
          <p:nvSpPr>
            <p:cNvPr id="33" name="Half Frame 32">
              <a:extLst>
                <a:ext uri="{FF2B5EF4-FFF2-40B4-BE49-F238E27FC236}">
                  <a16:creationId xmlns:a16="http://schemas.microsoft.com/office/drawing/2014/main" id="{9E854E9A-6731-48E4-B13F-BF11704ACA6E}"/>
                </a:ext>
              </a:extLst>
            </p:cNvPr>
            <p:cNvSpPr/>
            <p:nvPr/>
          </p:nvSpPr>
          <p:spPr>
            <a:xfrm>
              <a:off x="8563542" y="1371600"/>
              <a:ext cx="328921" cy="1026511"/>
            </a:xfrm>
            <a:prstGeom prst="halfFrame">
              <a:avLst/>
            </a:prstGeom>
            <a:solidFill>
              <a:schemeClr val="bg2">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7" name="Rectangle 6">
            <a:extLst>
              <a:ext uri="{FF2B5EF4-FFF2-40B4-BE49-F238E27FC236}">
                <a16:creationId xmlns:a16="http://schemas.microsoft.com/office/drawing/2014/main" id="{202010AD-A40D-470A-856E-925B2C8273DE}"/>
              </a:ext>
            </a:extLst>
          </p:cNvPr>
          <p:cNvSpPr/>
          <p:nvPr/>
        </p:nvSpPr>
        <p:spPr>
          <a:xfrm>
            <a:off x="624631" y="2245433"/>
            <a:ext cx="1638300" cy="3510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Software-defined Radio Bench Modems</a:t>
            </a:r>
          </a:p>
        </p:txBody>
      </p:sp>
      <p:pic>
        <p:nvPicPr>
          <p:cNvPr id="10" name="Picture 9">
            <a:extLst>
              <a:ext uri="{FF2B5EF4-FFF2-40B4-BE49-F238E27FC236}">
                <a16:creationId xmlns:a16="http://schemas.microsoft.com/office/drawing/2014/main" id="{6A837BBE-4589-4FC5-A8D6-C5AEA08DBD7A}"/>
              </a:ext>
            </a:extLst>
          </p:cNvPr>
          <p:cNvPicPr>
            <a:picLocks noChangeAspect="1"/>
          </p:cNvPicPr>
          <p:nvPr/>
        </p:nvPicPr>
        <p:blipFill>
          <a:blip r:embed="rId3"/>
          <a:stretch>
            <a:fillRect/>
          </a:stretch>
        </p:blipFill>
        <p:spPr>
          <a:xfrm>
            <a:off x="3014340" y="2398112"/>
            <a:ext cx="1612024" cy="910372"/>
          </a:xfrm>
          <a:prstGeom prst="rect">
            <a:avLst/>
          </a:prstGeom>
          <a:scene3d>
            <a:camera prst="orthographicFront">
              <a:rot lat="0" lon="1080000" rev="0"/>
            </a:camera>
            <a:lightRig rig="threePt" dir="t"/>
          </a:scene3d>
        </p:spPr>
      </p:pic>
      <p:pic>
        <p:nvPicPr>
          <p:cNvPr id="12" name="Picture 11">
            <a:extLst>
              <a:ext uri="{FF2B5EF4-FFF2-40B4-BE49-F238E27FC236}">
                <a16:creationId xmlns:a16="http://schemas.microsoft.com/office/drawing/2014/main" id="{A57A917E-780D-42A0-813D-E4421D91F3F7}"/>
              </a:ext>
            </a:extLst>
          </p:cNvPr>
          <p:cNvPicPr>
            <a:picLocks noChangeAspect="1"/>
          </p:cNvPicPr>
          <p:nvPr/>
        </p:nvPicPr>
        <p:blipFill>
          <a:blip r:embed="rId3"/>
          <a:stretch>
            <a:fillRect/>
          </a:stretch>
        </p:blipFill>
        <p:spPr>
          <a:xfrm>
            <a:off x="3006558" y="4416812"/>
            <a:ext cx="1619805" cy="914766"/>
          </a:xfrm>
          <a:prstGeom prst="rect">
            <a:avLst/>
          </a:prstGeom>
        </p:spPr>
      </p:pic>
      <p:sp>
        <p:nvSpPr>
          <p:cNvPr id="18" name="Oval 17">
            <a:extLst>
              <a:ext uri="{FF2B5EF4-FFF2-40B4-BE49-F238E27FC236}">
                <a16:creationId xmlns:a16="http://schemas.microsoft.com/office/drawing/2014/main" id="{252DF0B3-85D2-43CE-A83C-2C0F9DFE4A4B}"/>
              </a:ext>
            </a:extLst>
          </p:cNvPr>
          <p:cNvSpPr/>
          <p:nvPr/>
        </p:nvSpPr>
        <p:spPr>
          <a:xfrm>
            <a:off x="4587077" y="2241991"/>
            <a:ext cx="3559205" cy="3510135"/>
          </a:xfrm>
          <a:prstGeom prst="ellipse">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B50F8F2C-C2AE-475E-9E6D-DD89880A57D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7821" y="2201456"/>
            <a:ext cx="160989" cy="1254348"/>
          </a:xfrm>
          <a:prstGeom prst="rect">
            <a:avLst/>
          </a:prstGeom>
        </p:spPr>
      </p:pic>
      <p:pic>
        <p:nvPicPr>
          <p:cNvPr id="20" name="Picture 19">
            <a:extLst>
              <a:ext uri="{FF2B5EF4-FFF2-40B4-BE49-F238E27FC236}">
                <a16:creationId xmlns:a16="http://schemas.microsoft.com/office/drawing/2014/main" id="{809C6579-38F4-4B45-9D0F-3A8F202645D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6595" y="4326151"/>
            <a:ext cx="161596" cy="1259083"/>
          </a:xfrm>
          <a:prstGeom prst="rect">
            <a:avLst/>
          </a:prstGeom>
        </p:spPr>
      </p:pic>
      <p:cxnSp>
        <p:nvCxnSpPr>
          <p:cNvPr id="21" name="Straight Arrow Connector 20">
            <a:extLst>
              <a:ext uri="{FF2B5EF4-FFF2-40B4-BE49-F238E27FC236}">
                <a16:creationId xmlns:a16="http://schemas.microsoft.com/office/drawing/2014/main" id="{FEBEA853-FD58-4CA5-974E-8550D3A24D0D}"/>
              </a:ext>
            </a:extLst>
          </p:cNvPr>
          <p:cNvCxnSpPr>
            <a:cxnSpLocks/>
          </p:cNvCxnSpPr>
          <p:nvPr/>
        </p:nvCxnSpPr>
        <p:spPr>
          <a:xfrm>
            <a:off x="4402557" y="2861644"/>
            <a:ext cx="1055164" cy="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34A4FB-4B9A-462F-8A3A-9750B924A5A9}"/>
              </a:ext>
            </a:extLst>
          </p:cNvPr>
          <p:cNvCxnSpPr>
            <a:cxnSpLocks/>
          </p:cNvCxnSpPr>
          <p:nvPr/>
        </p:nvCxnSpPr>
        <p:spPr>
          <a:xfrm flipH="1">
            <a:off x="4493342" y="5006312"/>
            <a:ext cx="907825" cy="7003"/>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D1709-2773-4705-AAA2-F1BCF4EDD3D9}"/>
              </a:ext>
            </a:extLst>
          </p:cNvPr>
          <p:cNvSpPr txBox="1"/>
          <p:nvPr/>
        </p:nvSpPr>
        <p:spPr>
          <a:xfrm>
            <a:off x="5409832" y="3014653"/>
            <a:ext cx="1341998" cy="276999"/>
          </a:xfrm>
          <a:prstGeom prst="rect">
            <a:avLst/>
          </a:prstGeom>
          <a:noFill/>
        </p:spPr>
        <p:txBody>
          <a:bodyPr wrap="square" rtlCol="0">
            <a:spAutoFit/>
          </a:bodyPr>
          <a:lstStyle/>
          <a:p>
            <a:r>
              <a:rPr lang="en-US" sz="1200" dirty="0">
                <a:latin typeface="Sitka Text" panose="02000505000000020004" pitchFamily="2" charset="0"/>
              </a:rPr>
              <a:t>Transmitter</a:t>
            </a:r>
          </a:p>
        </p:txBody>
      </p:sp>
      <p:sp>
        <p:nvSpPr>
          <p:cNvPr id="14" name="TextBox 13">
            <a:extLst>
              <a:ext uri="{FF2B5EF4-FFF2-40B4-BE49-F238E27FC236}">
                <a16:creationId xmlns:a16="http://schemas.microsoft.com/office/drawing/2014/main" id="{15220976-637B-4368-9205-1EA8AFA18174}"/>
              </a:ext>
            </a:extLst>
          </p:cNvPr>
          <p:cNvSpPr txBox="1"/>
          <p:nvPr/>
        </p:nvSpPr>
        <p:spPr>
          <a:xfrm>
            <a:off x="5592855" y="5131587"/>
            <a:ext cx="1341998" cy="276999"/>
          </a:xfrm>
          <a:prstGeom prst="rect">
            <a:avLst/>
          </a:prstGeom>
          <a:noFill/>
        </p:spPr>
        <p:txBody>
          <a:bodyPr wrap="square" rtlCol="0">
            <a:spAutoFit/>
          </a:bodyPr>
          <a:lstStyle/>
          <a:p>
            <a:r>
              <a:rPr lang="en-US" sz="1200" dirty="0">
                <a:latin typeface="Sitka Text" panose="02000505000000020004" pitchFamily="2" charset="0"/>
              </a:rPr>
              <a:t>Receiver</a:t>
            </a:r>
          </a:p>
        </p:txBody>
      </p:sp>
      <p:cxnSp>
        <p:nvCxnSpPr>
          <p:cNvPr id="16" name="Straight Arrow Connector 15">
            <a:extLst>
              <a:ext uri="{FF2B5EF4-FFF2-40B4-BE49-F238E27FC236}">
                <a16:creationId xmlns:a16="http://schemas.microsoft.com/office/drawing/2014/main" id="{5369E9B5-C52B-4CF5-BA99-5D79F44D84E7}"/>
              </a:ext>
            </a:extLst>
          </p:cNvPr>
          <p:cNvCxnSpPr/>
          <p:nvPr/>
        </p:nvCxnSpPr>
        <p:spPr>
          <a:xfrm flipV="1">
            <a:off x="2262931" y="2846844"/>
            <a:ext cx="971759" cy="4368"/>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2801330"/>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1465F778-AC84-43CF-A168-25297FCB423C}"/>
              </a:ext>
            </a:extLst>
          </p:cNvPr>
          <p:cNvCxnSpPr>
            <a:cxnSpLocks/>
          </p:cNvCxnSpPr>
          <p:nvPr/>
        </p:nvCxnSpPr>
        <p:spPr>
          <a:xfrm flipH="1">
            <a:off x="2286684" y="4991753"/>
            <a:ext cx="948006" cy="2"/>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6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5050726"/>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Arrow Connector 63">
            <a:extLst>
              <a:ext uri="{FF2B5EF4-FFF2-40B4-BE49-F238E27FC236}">
                <a16:creationId xmlns:a16="http://schemas.microsoft.com/office/drawing/2014/main" id="{5369E9B5-C52B-4CF5-BA99-5D79F44D84E7}"/>
              </a:ext>
            </a:extLst>
          </p:cNvPr>
          <p:cNvCxnSpPr>
            <a:cxnSpLocks/>
          </p:cNvCxnSpPr>
          <p:nvPr/>
        </p:nvCxnSpPr>
        <p:spPr>
          <a:xfrm>
            <a:off x="689250" y="2073712"/>
            <a:ext cx="219404" cy="640027"/>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2" name="Graphic 41" descr="Wi-Fi">
            <a:extLst>
              <a:ext uri="{FF2B5EF4-FFF2-40B4-BE49-F238E27FC236}">
                <a16:creationId xmlns:a16="http://schemas.microsoft.com/office/drawing/2014/main" id="{A0C36E83-8926-49ED-B3D0-239E7E0BD3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41280" y="2852638"/>
            <a:ext cx="882261" cy="2039294"/>
          </a:xfrm>
          <a:prstGeom prst="rect">
            <a:avLst/>
          </a:prstGeom>
        </p:spPr>
      </p:pic>
      <p:sp>
        <p:nvSpPr>
          <p:cNvPr id="45" name="Rectangle 44">
            <a:extLst>
              <a:ext uri="{FF2B5EF4-FFF2-40B4-BE49-F238E27FC236}">
                <a16:creationId xmlns:a16="http://schemas.microsoft.com/office/drawing/2014/main" id="{AB174CD7-3ECF-41BB-96A3-8D98767F0DFE}"/>
              </a:ext>
            </a:extLst>
          </p:cNvPr>
          <p:cNvSpPr/>
          <p:nvPr/>
        </p:nvSpPr>
        <p:spPr>
          <a:xfrm>
            <a:off x="7670448" y="471887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pic>
        <p:nvPicPr>
          <p:cNvPr id="8" name="Graphic 7" descr="Wi-Fi">
            <a:extLst>
              <a:ext uri="{FF2B5EF4-FFF2-40B4-BE49-F238E27FC236}">
                <a16:creationId xmlns:a16="http://schemas.microsoft.com/office/drawing/2014/main" id="{88DAA2D1-03B8-4955-9F7A-FBF44E7BF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27096" y="2909994"/>
            <a:ext cx="914400" cy="1976650"/>
          </a:xfrm>
          <a:prstGeom prst="rect">
            <a:avLst/>
          </a:prstGeom>
        </p:spPr>
      </p:pic>
      <p:sp>
        <p:nvSpPr>
          <p:cNvPr id="39" name="Rectangle 38">
            <a:extLst>
              <a:ext uri="{FF2B5EF4-FFF2-40B4-BE49-F238E27FC236}">
                <a16:creationId xmlns:a16="http://schemas.microsoft.com/office/drawing/2014/main" id="{8B4BA7CD-33F5-4ED5-867D-57C6F48B9DB1}"/>
              </a:ext>
            </a:extLst>
          </p:cNvPr>
          <p:cNvSpPr/>
          <p:nvPr/>
        </p:nvSpPr>
        <p:spPr>
          <a:xfrm>
            <a:off x="6771580" y="4718876"/>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3" name="TextBox 2"/>
          <p:cNvSpPr txBox="1"/>
          <p:nvPr/>
        </p:nvSpPr>
        <p:spPr>
          <a:xfrm>
            <a:off x="152082" y="5926414"/>
            <a:ext cx="779039" cy="369332"/>
          </a:xfrm>
          <a:prstGeom prst="rect">
            <a:avLst/>
          </a:prstGeom>
          <a:noFill/>
          <a:ln>
            <a:solidFill>
              <a:srgbClr val="00234C"/>
            </a:solidFill>
          </a:ln>
        </p:spPr>
        <p:txBody>
          <a:bodyPr wrap="square" rtlCol="0">
            <a:spAutoFit/>
          </a:bodyPr>
          <a:lstStyle/>
          <a:p>
            <a:r>
              <a:rPr lang="en-US" dirty="0"/>
              <a:t>Data</a:t>
            </a:r>
          </a:p>
        </p:txBody>
      </p:sp>
      <p:sp>
        <p:nvSpPr>
          <p:cNvPr id="48" name="TextBox 47"/>
          <p:cNvSpPr txBox="1"/>
          <p:nvPr/>
        </p:nvSpPr>
        <p:spPr>
          <a:xfrm>
            <a:off x="152082" y="1704380"/>
            <a:ext cx="779039" cy="369332"/>
          </a:xfrm>
          <a:prstGeom prst="rect">
            <a:avLst/>
          </a:prstGeom>
          <a:noFill/>
          <a:ln>
            <a:solidFill>
              <a:schemeClr val="tx1"/>
            </a:solidFill>
          </a:ln>
        </p:spPr>
        <p:txBody>
          <a:bodyPr wrap="square" rtlCol="0">
            <a:spAutoFit/>
          </a:bodyPr>
          <a:lstStyle/>
          <a:p>
            <a:r>
              <a:rPr lang="en-US" dirty="0"/>
              <a:t>Data</a:t>
            </a:r>
          </a:p>
        </p:txBody>
      </p:sp>
      <p:pic>
        <p:nvPicPr>
          <p:cNvPr id="10242"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19380" b="2691"/>
          <a:stretch/>
        </p:blipFill>
        <p:spPr bwMode="auto">
          <a:xfrm>
            <a:off x="2297343" y="2294750"/>
            <a:ext cx="844651" cy="39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r="17313" b="3785"/>
          <a:stretch/>
        </p:blipFill>
        <p:spPr bwMode="auto">
          <a:xfrm>
            <a:off x="2300088" y="4477762"/>
            <a:ext cx="866303" cy="39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4692"/>
          <a:stretch/>
        </p:blipFill>
        <p:spPr bwMode="auto">
          <a:xfrm>
            <a:off x="4422180" y="2267334"/>
            <a:ext cx="866656"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2761"/>
          <a:stretch/>
        </p:blipFill>
        <p:spPr bwMode="auto">
          <a:xfrm>
            <a:off x="4402557" y="4452941"/>
            <a:ext cx="886279"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7384498" y="3467789"/>
            <a:ext cx="594360" cy="338554"/>
          </a:xfrm>
          <a:prstGeom prst="rect">
            <a:avLst/>
          </a:prstGeom>
          <a:noFill/>
        </p:spPr>
        <p:txBody>
          <a:bodyPr wrap="square" rtlCol="0">
            <a:spAutoFit/>
          </a:bodyPr>
          <a:lstStyle/>
          <a:p>
            <a:r>
              <a:rPr lang="en-US" sz="1600" b="1" dirty="0"/>
              <a:t>OR</a:t>
            </a:r>
          </a:p>
        </p:txBody>
      </p:sp>
      <p:sp>
        <p:nvSpPr>
          <p:cNvPr id="49" name="TextBox 48"/>
          <p:cNvSpPr txBox="1"/>
          <p:nvPr/>
        </p:nvSpPr>
        <p:spPr>
          <a:xfrm>
            <a:off x="1369308" y="1427381"/>
            <a:ext cx="1787246" cy="646331"/>
          </a:xfrm>
          <a:prstGeom prst="rect">
            <a:avLst/>
          </a:prstGeom>
          <a:noFill/>
        </p:spPr>
        <p:txBody>
          <a:bodyPr wrap="square" rtlCol="0">
            <a:spAutoFit/>
          </a:bodyPr>
          <a:lstStyle/>
          <a:p>
            <a:r>
              <a:rPr lang="en-US" dirty="0">
                <a:solidFill>
                  <a:schemeClr val="bg1">
                    <a:lumMod val="50000"/>
                  </a:schemeClr>
                </a:solidFill>
              </a:rPr>
              <a:t>Software Level Design</a:t>
            </a:r>
          </a:p>
        </p:txBody>
      </p:sp>
      <p:sp>
        <p:nvSpPr>
          <p:cNvPr id="54" name="Rectangle 53">
            <a:extLst>
              <a:ext uri="{FF2B5EF4-FFF2-40B4-BE49-F238E27FC236}">
                <a16:creationId xmlns:a16="http://schemas.microsoft.com/office/drawing/2014/main" id="{8B4BA7CD-33F5-4ED5-867D-57C6F48B9DB1}"/>
              </a:ext>
            </a:extLst>
          </p:cNvPr>
          <p:cNvSpPr/>
          <p:nvPr/>
        </p:nvSpPr>
        <p:spPr>
          <a:xfrm>
            <a:off x="6773775" y="2744743"/>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55" name="Rectangle 54">
            <a:extLst>
              <a:ext uri="{FF2B5EF4-FFF2-40B4-BE49-F238E27FC236}">
                <a16:creationId xmlns:a16="http://schemas.microsoft.com/office/drawing/2014/main" id="{AB174CD7-3ECF-41BB-96A3-8D98767F0DFE}"/>
              </a:ext>
            </a:extLst>
          </p:cNvPr>
          <p:cNvSpPr/>
          <p:nvPr/>
        </p:nvSpPr>
        <p:spPr>
          <a:xfrm>
            <a:off x="7676548" y="274992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sp>
        <p:nvSpPr>
          <p:cNvPr id="25" name="TextBox 24"/>
          <p:cNvSpPr txBox="1"/>
          <p:nvPr/>
        </p:nvSpPr>
        <p:spPr>
          <a:xfrm>
            <a:off x="4703674" y="3621404"/>
            <a:ext cx="2157985" cy="523220"/>
          </a:xfrm>
          <a:prstGeom prst="rect">
            <a:avLst/>
          </a:prstGeom>
          <a:noFill/>
        </p:spPr>
        <p:txBody>
          <a:bodyPr wrap="square" rtlCol="0">
            <a:spAutoFit/>
          </a:bodyPr>
          <a:lstStyle/>
          <a:p>
            <a:pPr algn="ctr"/>
            <a:r>
              <a:rPr lang="en-US" sz="1400" dirty="0"/>
              <a:t>Physical-layer test environment</a:t>
            </a:r>
          </a:p>
        </p:txBody>
      </p:sp>
      <p:cxnSp>
        <p:nvCxnSpPr>
          <p:cNvPr id="69" name="Straight Arrow Connector 68">
            <a:extLst>
              <a:ext uri="{FF2B5EF4-FFF2-40B4-BE49-F238E27FC236}">
                <a16:creationId xmlns:a16="http://schemas.microsoft.com/office/drawing/2014/main" id="{5369E9B5-C52B-4CF5-BA99-5D79F44D84E7}"/>
              </a:ext>
            </a:extLst>
          </p:cNvPr>
          <p:cNvCxnSpPr/>
          <p:nvPr/>
        </p:nvCxnSpPr>
        <p:spPr>
          <a:xfrm flipV="1">
            <a:off x="1714500" y="2614840"/>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314F44-D4DF-443D-87BF-03718F3C5B32}"/>
              </a:ext>
            </a:extLst>
          </p:cNvPr>
          <p:cNvCxnSpPr>
            <a:cxnSpLocks/>
          </p:cNvCxnSpPr>
          <p:nvPr/>
        </p:nvCxnSpPr>
        <p:spPr>
          <a:xfrm rot="10800000" flipV="1">
            <a:off x="1710999" y="4777387"/>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788F14-B921-4DEC-9001-99F0DDE1BB4A}"/>
              </a:ext>
            </a:extLst>
          </p:cNvPr>
          <p:cNvCxnSpPr>
            <a:cxnSpLocks/>
          </p:cNvCxnSpPr>
          <p:nvPr/>
        </p:nvCxnSpPr>
        <p:spPr>
          <a:xfrm>
            <a:off x="689250" y="5145417"/>
            <a:ext cx="219404" cy="640027"/>
          </a:xfrm>
          <a:prstGeom prst="straightConnector1">
            <a:avLst/>
          </a:prstGeom>
          <a:ln w="31750">
            <a:solidFill>
              <a:schemeClr val="tx1"/>
            </a:solidFill>
            <a:headEnd type="none"/>
            <a:tailEnd type="triangle" w="lg" len="lg"/>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380468B4-1781-4347-9CB9-83467A5801B2}"/>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Project Overview</a:t>
            </a:r>
            <a:br>
              <a:rPr lang="en-US" dirty="0"/>
            </a:br>
            <a:endParaRPr lang="en-US" dirty="0"/>
          </a:p>
        </p:txBody>
      </p:sp>
      <p:grpSp>
        <p:nvGrpSpPr>
          <p:cNvPr id="17" name="Group 16">
            <a:extLst>
              <a:ext uri="{FF2B5EF4-FFF2-40B4-BE49-F238E27FC236}">
                <a16:creationId xmlns:a16="http://schemas.microsoft.com/office/drawing/2014/main" id="{AA618E08-B117-4681-8FAB-48C5D399386C}"/>
              </a:ext>
            </a:extLst>
          </p:cNvPr>
          <p:cNvGrpSpPr/>
          <p:nvPr/>
        </p:nvGrpSpPr>
        <p:grpSpPr>
          <a:xfrm>
            <a:off x="8563542" y="1371600"/>
            <a:ext cx="3334579" cy="4554814"/>
            <a:chOff x="8563542" y="1371600"/>
            <a:chExt cx="3334579" cy="4554814"/>
          </a:xfrm>
        </p:grpSpPr>
        <p:sp>
          <p:nvSpPr>
            <p:cNvPr id="9" name="Rectangle 8">
              <a:extLst>
                <a:ext uri="{FF2B5EF4-FFF2-40B4-BE49-F238E27FC236}">
                  <a16:creationId xmlns:a16="http://schemas.microsoft.com/office/drawing/2014/main" id="{A3A2F889-5134-4A45-A628-971D14CC240D}"/>
                </a:ext>
              </a:extLst>
            </p:cNvPr>
            <p:cNvSpPr/>
            <p:nvPr/>
          </p:nvSpPr>
          <p:spPr>
            <a:xfrm>
              <a:off x="8563542" y="1371600"/>
              <a:ext cx="3334579" cy="455481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9" name="Half Frame 58">
              <a:extLst>
                <a:ext uri="{FF2B5EF4-FFF2-40B4-BE49-F238E27FC236}">
                  <a16:creationId xmlns:a16="http://schemas.microsoft.com/office/drawing/2014/main" id="{FCA539D4-9DD2-4546-A06E-98E78F71E8CA}"/>
                </a:ext>
              </a:extLst>
            </p:cNvPr>
            <p:cNvSpPr/>
            <p:nvPr/>
          </p:nvSpPr>
          <p:spPr>
            <a:xfrm>
              <a:off x="8565381" y="1386000"/>
              <a:ext cx="328921" cy="1026511"/>
            </a:xfrm>
            <a:prstGeom prst="halfFram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50" name="TextBox 49">
            <a:extLst>
              <a:ext uri="{FF2B5EF4-FFF2-40B4-BE49-F238E27FC236}">
                <a16:creationId xmlns:a16="http://schemas.microsoft.com/office/drawing/2014/main" id="{46929020-2F93-4EBE-B84F-5DC56BED8CF8}"/>
              </a:ext>
            </a:extLst>
          </p:cNvPr>
          <p:cNvSpPr txBox="1"/>
          <p:nvPr/>
        </p:nvSpPr>
        <p:spPr>
          <a:xfrm>
            <a:off x="5418240" y="1427381"/>
            <a:ext cx="1787246" cy="646331"/>
          </a:xfrm>
          <a:prstGeom prst="rect">
            <a:avLst/>
          </a:prstGeom>
          <a:noFill/>
        </p:spPr>
        <p:txBody>
          <a:bodyPr wrap="square" rtlCol="0">
            <a:spAutoFit/>
          </a:bodyPr>
          <a:lstStyle/>
          <a:p>
            <a:r>
              <a:rPr lang="en-US" dirty="0">
                <a:solidFill>
                  <a:schemeClr val="bg1">
                    <a:lumMod val="50000"/>
                  </a:schemeClr>
                </a:solidFill>
              </a:rPr>
              <a:t>Hardware Level Design</a:t>
            </a:r>
          </a:p>
        </p:txBody>
      </p:sp>
    </p:spTree>
    <p:extLst>
      <p:ext uri="{BB962C8B-B14F-4D97-AF65-F5344CB8AC3E}">
        <p14:creationId xmlns:p14="http://schemas.microsoft.com/office/powerpoint/2010/main" val="2415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flipH="1">
            <a:off x="3842028" y="1452470"/>
            <a:ext cx="10996" cy="4941130"/>
          </a:xfrm>
          <a:prstGeom prst="line">
            <a:avLst/>
          </a:prstGeom>
          <a:ln w="28575">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F8CE5F2-CC6A-48B5-8AA8-81F98E0CAE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5F330C-AFC3-4F14-9D25-427D01FACD13}"/>
              </a:ext>
            </a:extLst>
          </p:cNvPr>
          <p:cNvSpPr>
            <a:spLocks noGrp="1"/>
          </p:cNvSpPr>
          <p:nvPr>
            <p:ph type="sldNum" sz="quarter" idx="12"/>
          </p:nvPr>
        </p:nvSpPr>
        <p:spPr/>
        <p:txBody>
          <a:bodyPr/>
          <a:lstStyle/>
          <a:p>
            <a:pPr lvl="2"/>
            <a:fld id="{8D7026E9-6606-4B7C-9DC5-0640007BDBAE}" type="slidenum">
              <a:rPr lang="en-US" smtClean="0"/>
              <a:pPr lvl="2"/>
              <a:t>5</a:t>
            </a:fld>
            <a:endParaRPr lang="en-US" dirty="0"/>
          </a:p>
        </p:txBody>
      </p:sp>
      <p:sp>
        <p:nvSpPr>
          <p:cNvPr id="6" name="Text Placeholder 5">
            <a:extLst>
              <a:ext uri="{FF2B5EF4-FFF2-40B4-BE49-F238E27FC236}">
                <a16:creationId xmlns:a16="http://schemas.microsoft.com/office/drawing/2014/main" id="{3C4FD65E-9378-4715-A090-2892AF2FAA74}"/>
              </a:ext>
            </a:extLst>
          </p:cNvPr>
          <p:cNvSpPr>
            <a:spLocks noGrp="1"/>
          </p:cNvSpPr>
          <p:nvPr>
            <p:ph type="body" sz="quarter" idx="13"/>
          </p:nvPr>
        </p:nvSpPr>
        <p:spPr/>
        <p:txBody>
          <a:bodyPr/>
          <a:lstStyle/>
          <a:p>
            <a:endParaRPr lang="en-US" dirty="0"/>
          </a:p>
        </p:txBody>
      </p:sp>
      <p:sp>
        <p:nvSpPr>
          <p:cNvPr id="7" name="Rectangle 6">
            <a:extLst>
              <a:ext uri="{FF2B5EF4-FFF2-40B4-BE49-F238E27FC236}">
                <a16:creationId xmlns:a16="http://schemas.microsoft.com/office/drawing/2014/main" id="{202010AD-A40D-470A-856E-925B2C8273DE}"/>
              </a:ext>
            </a:extLst>
          </p:cNvPr>
          <p:cNvSpPr/>
          <p:nvPr/>
        </p:nvSpPr>
        <p:spPr>
          <a:xfrm>
            <a:off x="624631" y="2245433"/>
            <a:ext cx="1638300" cy="3510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Software-defined Radio Bench Modems</a:t>
            </a:r>
          </a:p>
        </p:txBody>
      </p:sp>
      <p:pic>
        <p:nvPicPr>
          <p:cNvPr id="10" name="Picture 9">
            <a:extLst>
              <a:ext uri="{FF2B5EF4-FFF2-40B4-BE49-F238E27FC236}">
                <a16:creationId xmlns:a16="http://schemas.microsoft.com/office/drawing/2014/main" id="{6A837BBE-4589-4FC5-A8D6-C5AEA08DBD7A}"/>
              </a:ext>
            </a:extLst>
          </p:cNvPr>
          <p:cNvPicPr>
            <a:picLocks noChangeAspect="1"/>
          </p:cNvPicPr>
          <p:nvPr/>
        </p:nvPicPr>
        <p:blipFill>
          <a:blip r:embed="rId3"/>
          <a:stretch>
            <a:fillRect/>
          </a:stretch>
        </p:blipFill>
        <p:spPr>
          <a:xfrm>
            <a:off x="3014340" y="2398112"/>
            <a:ext cx="1612024" cy="910372"/>
          </a:xfrm>
          <a:prstGeom prst="rect">
            <a:avLst/>
          </a:prstGeom>
          <a:scene3d>
            <a:camera prst="orthographicFront">
              <a:rot lat="0" lon="1080000" rev="0"/>
            </a:camera>
            <a:lightRig rig="threePt" dir="t"/>
          </a:scene3d>
        </p:spPr>
      </p:pic>
      <p:pic>
        <p:nvPicPr>
          <p:cNvPr id="12" name="Picture 11">
            <a:extLst>
              <a:ext uri="{FF2B5EF4-FFF2-40B4-BE49-F238E27FC236}">
                <a16:creationId xmlns:a16="http://schemas.microsoft.com/office/drawing/2014/main" id="{A57A917E-780D-42A0-813D-E4421D91F3F7}"/>
              </a:ext>
            </a:extLst>
          </p:cNvPr>
          <p:cNvPicPr>
            <a:picLocks noChangeAspect="1"/>
          </p:cNvPicPr>
          <p:nvPr/>
        </p:nvPicPr>
        <p:blipFill>
          <a:blip r:embed="rId3"/>
          <a:stretch>
            <a:fillRect/>
          </a:stretch>
        </p:blipFill>
        <p:spPr>
          <a:xfrm>
            <a:off x="3006558" y="4416812"/>
            <a:ext cx="1619805" cy="914766"/>
          </a:xfrm>
          <a:prstGeom prst="rect">
            <a:avLst/>
          </a:prstGeom>
        </p:spPr>
      </p:pic>
      <p:sp>
        <p:nvSpPr>
          <p:cNvPr id="18" name="Oval 17">
            <a:extLst>
              <a:ext uri="{FF2B5EF4-FFF2-40B4-BE49-F238E27FC236}">
                <a16:creationId xmlns:a16="http://schemas.microsoft.com/office/drawing/2014/main" id="{252DF0B3-85D2-43CE-A83C-2C0F9DFE4A4B}"/>
              </a:ext>
            </a:extLst>
          </p:cNvPr>
          <p:cNvSpPr/>
          <p:nvPr/>
        </p:nvSpPr>
        <p:spPr>
          <a:xfrm>
            <a:off x="4587077" y="2241991"/>
            <a:ext cx="3559205" cy="3510135"/>
          </a:xfrm>
          <a:prstGeom prst="ellipse">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B50F8F2C-C2AE-475E-9E6D-DD89880A57D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7821" y="2201456"/>
            <a:ext cx="160989" cy="1254348"/>
          </a:xfrm>
          <a:prstGeom prst="rect">
            <a:avLst/>
          </a:prstGeom>
        </p:spPr>
      </p:pic>
      <p:pic>
        <p:nvPicPr>
          <p:cNvPr id="20" name="Picture 19">
            <a:extLst>
              <a:ext uri="{FF2B5EF4-FFF2-40B4-BE49-F238E27FC236}">
                <a16:creationId xmlns:a16="http://schemas.microsoft.com/office/drawing/2014/main" id="{809C6579-38F4-4B45-9D0F-3A8F202645D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6595" y="4326151"/>
            <a:ext cx="161596" cy="1259083"/>
          </a:xfrm>
          <a:prstGeom prst="rect">
            <a:avLst/>
          </a:prstGeom>
        </p:spPr>
      </p:pic>
      <p:cxnSp>
        <p:nvCxnSpPr>
          <p:cNvPr id="21" name="Straight Arrow Connector 20">
            <a:extLst>
              <a:ext uri="{FF2B5EF4-FFF2-40B4-BE49-F238E27FC236}">
                <a16:creationId xmlns:a16="http://schemas.microsoft.com/office/drawing/2014/main" id="{FEBEA853-FD58-4CA5-974E-8550D3A24D0D}"/>
              </a:ext>
            </a:extLst>
          </p:cNvPr>
          <p:cNvCxnSpPr>
            <a:cxnSpLocks/>
          </p:cNvCxnSpPr>
          <p:nvPr/>
        </p:nvCxnSpPr>
        <p:spPr>
          <a:xfrm>
            <a:off x="4402557" y="2861644"/>
            <a:ext cx="1055164" cy="0"/>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34A4FB-4B9A-462F-8A3A-9750B924A5A9}"/>
              </a:ext>
            </a:extLst>
          </p:cNvPr>
          <p:cNvCxnSpPr>
            <a:cxnSpLocks/>
          </p:cNvCxnSpPr>
          <p:nvPr/>
        </p:nvCxnSpPr>
        <p:spPr>
          <a:xfrm flipH="1">
            <a:off x="4493342" y="5006312"/>
            <a:ext cx="907825" cy="7003"/>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D1709-2773-4705-AAA2-F1BCF4EDD3D9}"/>
              </a:ext>
            </a:extLst>
          </p:cNvPr>
          <p:cNvSpPr txBox="1"/>
          <p:nvPr/>
        </p:nvSpPr>
        <p:spPr>
          <a:xfrm>
            <a:off x="5409832" y="3014653"/>
            <a:ext cx="1341998" cy="276999"/>
          </a:xfrm>
          <a:prstGeom prst="rect">
            <a:avLst/>
          </a:prstGeom>
          <a:noFill/>
        </p:spPr>
        <p:txBody>
          <a:bodyPr wrap="square" rtlCol="0">
            <a:spAutoFit/>
          </a:bodyPr>
          <a:lstStyle/>
          <a:p>
            <a:r>
              <a:rPr lang="en-US" sz="1200" dirty="0">
                <a:latin typeface="Sitka Text" panose="02000505000000020004" pitchFamily="2" charset="0"/>
              </a:rPr>
              <a:t>Transmitter</a:t>
            </a:r>
          </a:p>
        </p:txBody>
      </p:sp>
      <p:sp>
        <p:nvSpPr>
          <p:cNvPr id="14" name="TextBox 13">
            <a:extLst>
              <a:ext uri="{FF2B5EF4-FFF2-40B4-BE49-F238E27FC236}">
                <a16:creationId xmlns:a16="http://schemas.microsoft.com/office/drawing/2014/main" id="{15220976-637B-4368-9205-1EA8AFA18174}"/>
              </a:ext>
            </a:extLst>
          </p:cNvPr>
          <p:cNvSpPr txBox="1"/>
          <p:nvPr/>
        </p:nvSpPr>
        <p:spPr>
          <a:xfrm>
            <a:off x="5592855" y="5131587"/>
            <a:ext cx="1341998" cy="276999"/>
          </a:xfrm>
          <a:prstGeom prst="rect">
            <a:avLst/>
          </a:prstGeom>
          <a:noFill/>
        </p:spPr>
        <p:txBody>
          <a:bodyPr wrap="square" rtlCol="0">
            <a:spAutoFit/>
          </a:bodyPr>
          <a:lstStyle/>
          <a:p>
            <a:r>
              <a:rPr lang="en-US" sz="1200" dirty="0">
                <a:latin typeface="Sitka Text" panose="02000505000000020004" pitchFamily="2" charset="0"/>
              </a:rPr>
              <a:t>Receiver</a:t>
            </a:r>
          </a:p>
        </p:txBody>
      </p:sp>
      <p:cxnSp>
        <p:nvCxnSpPr>
          <p:cNvPr id="16" name="Straight Arrow Connector 15">
            <a:extLst>
              <a:ext uri="{FF2B5EF4-FFF2-40B4-BE49-F238E27FC236}">
                <a16:creationId xmlns:a16="http://schemas.microsoft.com/office/drawing/2014/main" id="{5369E9B5-C52B-4CF5-BA99-5D79F44D84E7}"/>
              </a:ext>
            </a:extLst>
          </p:cNvPr>
          <p:cNvCxnSpPr/>
          <p:nvPr/>
        </p:nvCxnSpPr>
        <p:spPr>
          <a:xfrm flipV="1">
            <a:off x="2262931" y="2846844"/>
            <a:ext cx="971759" cy="4368"/>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2801330"/>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1465F778-AC84-43CF-A168-25297FCB423C}"/>
              </a:ext>
            </a:extLst>
          </p:cNvPr>
          <p:cNvCxnSpPr>
            <a:cxnSpLocks/>
          </p:cNvCxnSpPr>
          <p:nvPr/>
        </p:nvCxnSpPr>
        <p:spPr>
          <a:xfrm flipH="1">
            <a:off x="2286684" y="4991753"/>
            <a:ext cx="948006" cy="2"/>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6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5050726"/>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Arrow Connector 63">
            <a:extLst>
              <a:ext uri="{FF2B5EF4-FFF2-40B4-BE49-F238E27FC236}">
                <a16:creationId xmlns:a16="http://schemas.microsoft.com/office/drawing/2014/main" id="{5369E9B5-C52B-4CF5-BA99-5D79F44D84E7}"/>
              </a:ext>
            </a:extLst>
          </p:cNvPr>
          <p:cNvCxnSpPr>
            <a:cxnSpLocks/>
          </p:cNvCxnSpPr>
          <p:nvPr/>
        </p:nvCxnSpPr>
        <p:spPr>
          <a:xfrm>
            <a:off x="689250" y="2073712"/>
            <a:ext cx="219404" cy="640027"/>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2" name="Graphic 41" descr="Wi-Fi">
            <a:extLst>
              <a:ext uri="{FF2B5EF4-FFF2-40B4-BE49-F238E27FC236}">
                <a16:creationId xmlns:a16="http://schemas.microsoft.com/office/drawing/2014/main" id="{A0C36E83-8926-49ED-B3D0-239E7E0BD3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41280" y="2852638"/>
            <a:ext cx="882261" cy="2039294"/>
          </a:xfrm>
          <a:prstGeom prst="rect">
            <a:avLst/>
          </a:prstGeom>
        </p:spPr>
      </p:pic>
      <p:sp>
        <p:nvSpPr>
          <p:cNvPr id="45" name="Rectangle 44">
            <a:extLst>
              <a:ext uri="{FF2B5EF4-FFF2-40B4-BE49-F238E27FC236}">
                <a16:creationId xmlns:a16="http://schemas.microsoft.com/office/drawing/2014/main" id="{AB174CD7-3ECF-41BB-96A3-8D98767F0DFE}"/>
              </a:ext>
            </a:extLst>
          </p:cNvPr>
          <p:cNvSpPr/>
          <p:nvPr/>
        </p:nvSpPr>
        <p:spPr>
          <a:xfrm>
            <a:off x="7670448" y="471887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pic>
        <p:nvPicPr>
          <p:cNvPr id="8" name="Graphic 7" descr="Wi-Fi">
            <a:extLst>
              <a:ext uri="{FF2B5EF4-FFF2-40B4-BE49-F238E27FC236}">
                <a16:creationId xmlns:a16="http://schemas.microsoft.com/office/drawing/2014/main" id="{88DAA2D1-03B8-4955-9F7A-FBF44E7BF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27096" y="2909994"/>
            <a:ext cx="914400" cy="1976650"/>
          </a:xfrm>
          <a:prstGeom prst="rect">
            <a:avLst/>
          </a:prstGeom>
        </p:spPr>
      </p:pic>
      <p:sp>
        <p:nvSpPr>
          <p:cNvPr id="39" name="Rectangle 38">
            <a:extLst>
              <a:ext uri="{FF2B5EF4-FFF2-40B4-BE49-F238E27FC236}">
                <a16:creationId xmlns:a16="http://schemas.microsoft.com/office/drawing/2014/main" id="{8B4BA7CD-33F5-4ED5-867D-57C6F48B9DB1}"/>
              </a:ext>
            </a:extLst>
          </p:cNvPr>
          <p:cNvSpPr/>
          <p:nvPr/>
        </p:nvSpPr>
        <p:spPr>
          <a:xfrm>
            <a:off x="6771580" y="4718876"/>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3" name="TextBox 2"/>
          <p:cNvSpPr txBox="1"/>
          <p:nvPr/>
        </p:nvSpPr>
        <p:spPr>
          <a:xfrm>
            <a:off x="152082" y="5926414"/>
            <a:ext cx="779039" cy="369332"/>
          </a:xfrm>
          <a:prstGeom prst="rect">
            <a:avLst/>
          </a:prstGeom>
          <a:noFill/>
          <a:ln>
            <a:solidFill>
              <a:srgbClr val="00234C"/>
            </a:solidFill>
          </a:ln>
        </p:spPr>
        <p:txBody>
          <a:bodyPr wrap="square" rtlCol="0">
            <a:spAutoFit/>
          </a:bodyPr>
          <a:lstStyle/>
          <a:p>
            <a:r>
              <a:rPr lang="en-US" dirty="0"/>
              <a:t>Data</a:t>
            </a:r>
          </a:p>
        </p:txBody>
      </p:sp>
      <p:sp>
        <p:nvSpPr>
          <p:cNvPr id="48" name="TextBox 47"/>
          <p:cNvSpPr txBox="1"/>
          <p:nvPr/>
        </p:nvSpPr>
        <p:spPr>
          <a:xfrm>
            <a:off x="152082" y="1704380"/>
            <a:ext cx="779039" cy="369332"/>
          </a:xfrm>
          <a:prstGeom prst="rect">
            <a:avLst/>
          </a:prstGeom>
          <a:noFill/>
          <a:ln>
            <a:solidFill>
              <a:schemeClr val="tx1"/>
            </a:solidFill>
          </a:ln>
        </p:spPr>
        <p:txBody>
          <a:bodyPr wrap="square" rtlCol="0">
            <a:spAutoFit/>
          </a:bodyPr>
          <a:lstStyle/>
          <a:p>
            <a:r>
              <a:rPr lang="en-US" dirty="0"/>
              <a:t>Data</a:t>
            </a:r>
          </a:p>
        </p:txBody>
      </p:sp>
      <p:pic>
        <p:nvPicPr>
          <p:cNvPr id="10242"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19380" b="2691"/>
          <a:stretch/>
        </p:blipFill>
        <p:spPr bwMode="auto">
          <a:xfrm>
            <a:off x="2297343" y="2294750"/>
            <a:ext cx="844651" cy="39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 r="17313" b="3785"/>
          <a:stretch/>
        </p:blipFill>
        <p:spPr bwMode="auto">
          <a:xfrm>
            <a:off x="2300088" y="4477762"/>
            <a:ext cx="866303" cy="39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4692"/>
          <a:stretch/>
        </p:blipFill>
        <p:spPr bwMode="auto">
          <a:xfrm>
            <a:off x="4422180" y="2267334"/>
            <a:ext cx="866656"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3"/>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12761"/>
          <a:stretch/>
        </p:blipFill>
        <p:spPr bwMode="auto">
          <a:xfrm>
            <a:off x="4402557" y="4452941"/>
            <a:ext cx="886279"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7384498" y="3467789"/>
            <a:ext cx="594360" cy="338554"/>
          </a:xfrm>
          <a:prstGeom prst="rect">
            <a:avLst/>
          </a:prstGeom>
          <a:noFill/>
        </p:spPr>
        <p:txBody>
          <a:bodyPr wrap="square" rtlCol="0">
            <a:spAutoFit/>
          </a:bodyPr>
          <a:lstStyle/>
          <a:p>
            <a:r>
              <a:rPr lang="en-US" sz="1600" b="1" dirty="0"/>
              <a:t>OR</a:t>
            </a:r>
          </a:p>
        </p:txBody>
      </p:sp>
      <p:sp>
        <p:nvSpPr>
          <p:cNvPr id="54" name="Rectangle 53">
            <a:extLst>
              <a:ext uri="{FF2B5EF4-FFF2-40B4-BE49-F238E27FC236}">
                <a16:creationId xmlns:a16="http://schemas.microsoft.com/office/drawing/2014/main" id="{8B4BA7CD-33F5-4ED5-867D-57C6F48B9DB1}"/>
              </a:ext>
            </a:extLst>
          </p:cNvPr>
          <p:cNvSpPr/>
          <p:nvPr/>
        </p:nvSpPr>
        <p:spPr>
          <a:xfrm>
            <a:off x="6773775" y="2744743"/>
            <a:ext cx="821040" cy="2909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55" name="Rectangle 54">
            <a:extLst>
              <a:ext uri="{FF2B5EF4-FFF2-40B4-BE49-F238E27FC236}">
                <a16:creationId xmlns:a16="http://schemas.microsoft.com/office/drawing/2014/main" id="{AB174CD7-3ECF-41BB-96A3-8D98767F0DFE}"/>
              </a:ext>
            </a:extLst>
          </p:cNvPr>
          <p:cNvSpPr/>
          <p:nvPr/>
        </p:nvSpPr>
        <p:spPr>
          <a:xfrm>
            <a:off x="7676548" y="2749925"/>
            <a:ext cx="836358" cy="287438"/>
          </a:xfrm>
          <a:prstGeom prst="rect">
            <a:avLst/>
          </a:prstGeom>
          <a:solidFill>
            <a:srgbClr val="BB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sp>
        <p:nvSpPr>
          <p:cNvPr id="25" name="TextBox 24"/>
          <p:cNvSpPr txBox="1"/>
          <p:nvPr/>
        </p:nvSpPr>
        <p:spPr>
          <a:xfrm>
            <a:off x="4703674" y="3621404"/>
            <a:ext cx="2157985" cy="523220"/>
          </a:xfrm>
          <a:prstGeom prst="rect">
            <a:avLst/>
          </a:prstGeom>
          <a:noFill/>
        </p:spPr>
        <p:txBody>
          <a:bodyPr wrap="square" rtlCol="0">
            <a:spAutoFit/>
          </a:bodyPr>
          <a:lstStyle/>
          <a:p>
            <a:pPr algn="ctr"/>
            <a:r>
              <a:rPr lang="en-US" sz="1400" dirty="0"/>
              <a:t>Physical-layer test environment</a:t>
            </a:r>
          </a:p>
        </p:txBody>
      </p:sp>
      <p:cxnSp>
        <p:nvCxnSpPr>
          <p:cNvPr id="69" name="Straight Arrow Connector 68">
            <a:extLst>
              <a:ext uri="{FF2B5EF4-FFF2-40B4-BE49-F238E27FC236}">
                <a16:creationId xmlns:a16="http://schemas.microsoft.com/office/drawing/2014/main" id="{5369E9B5-C52B-4CF5-BA99-5D79F44D84E7}"/>
              </a:ext>
            </a:extLst>
          </p:cNvPr>
          <p:cNvCxnSpPr/>
          <p:nvPr/>
        </p:nvCxnSpPr>
        <p:spPr>
          <a:xfrm flipV="1">
            <a:off x="1714500" y="2614840"/>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314F44-D4DF-443D-87BF-03718F3C5B32}"/>
              </a:ext>
            </a:extLst>
          </p:cNvPr>
          <p:cNvCxnSpPr>
            <a:cxnSpLocks/>
          </p:cNvCxnSpPr>
          <p:nvPr/>
        </p:nvCxnSpPr>
        <p:spPr>
          <a:xfrm rot="10800000" flipV="1">
            <a:off x="1710999" y="4777387"/>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788F14-B921-4DEC-9001-99F0DDE1BB4A}"/>
              </a:ext>
            </a:extLst>
          </p:cNvPr>
          <p:cNvCxnSpPr>
            <a:cxnSpLocks/>
          </p:cNvCxnSpPr>
          <p:nvPr/>
        </p:nvCxnSpPr>
        <p:spPr>
          <a:xfrm>
            <a:off x="689250" y="5145417"/>
            <a:ext cx="219404" cy="640027"/>
          </a:xfrm>
          <a:prstGeom prst="straightConnector1">
            <a:avLst/>
          </a:prstGeom>
          <a:ln w="31750">
            <a:solidFill>
              <a:schemeClr val="tx1"/>
            </a:solidFill>
            <a:headEnd type="none"/>
            <a:tailEnd type="triangle" w="lg" len="lg"/>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380468B4-1781-4347-9CB9-83467A5801B2}"/>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Project Overview</a:t>
            </a:r>
            <a:br>
              <a:rPr lang="en-US" dirty="0"/>
            </a:br>
            <a:endParaRPr lang="en-US" dirty="0"/>
          </a:p>
        </p:txBody>
      </p:sp>
      <p:grpSp>
        <p:nvGrpSpPr>
          <p:cNvPr id="58" name="Group 57">
            <a:extLst>
              <a:ext uri="{FF2B5EF4-FFF2-40B4-BE49-F238E27FC236}">
                <a16:creationId xmlns:a16="http://schemas.microsoft.com/office/drawing/2014/main" id="{371F6169-5E9D-438F-B157-C67FF8721154}"/>
              </a:ext>
            </a:extLst>
          </p:cNvPr>
          <p:cNvGrpSpPr/>
          <p:nvPr/>
        </p:nvGrpSpPr>
        <p:grpSpPr>
          <a:xfrm>
            <a:off x="8563542" y="1371600"/>
            <a:ext cx="3323659" cy="4832092"/>
            <a:chOff x="8563542" y="1371600"/>
            <a:chExt cx="3323659" cy="4832092"/>
          </a:xfrm>
        </p:grpSpPr>
        <p:sp>
          <p:nvSpPr>
            <p:cNvPr id="59" name="TextBox 58">
              <a:extLst>
                <a:ext uri="{FF2B5EF4-FFF2-40B4-BE49-F238E27FC236}">
                  <a16:creationId xmlns:a16="http://schemas.microsoft.com/office/drawing/2014/main" id="{5C6673AC-BD57-429E-94C5-0EC639C85418}"/>
                </a:ext>
              </a:extLst>
            </p:cNvPr>
            <p:cNvSpPr txBox="1"/>
            <p:nvPr/>
          </p:nvSpPr>
          <p:spPr>
            <a:xfrm>
              <a:off x="8563542" y="1371600"/>
              <a:ext cx="3323659" cy="4832092"/>
            </a:xfrm>
            <a:prstGeom prst="rect">
              <a:avLst/>
            </a:prstGeom>
            <a:noFill/>
            <a:ln w="12700">
              <a:solidFill>
                <a:schemeClr val="bg2">
                  <a:lumMod val="40000"/>
                  <a:lumOff val="60000"/>
                </a:schemeClr>
              </a:solidFill>
            </a:ln>
          </p:spPr>
          <p:txBody>
            <a:bodyPr wrap="square" rtlCol="0">
              <a:spAutoFit/>
            </a:bodyPr>
            <a:lstStyle/>
            <a:p>
              <a:r>
                <a:rPr lang="en-US" sz="2000" b="1" u="sng" dirty="0"/>
                <a:t>Presentation outline:</a:t>
              </a:r>
            </a:p>
            <a:p>
              <a:endParaRPr lang="en-US" dirty="0"/>
            </a:p>
            <a:p>
              <a:pPr marL="285750" indent="-285750">
                <a:buFont typeface="Arial" panose="020B0604020202020204" pitchFamily="34" charset="0"/>
                <a:buChar char="•"/>
              </a:pPr>
              <a:r>
                <a:rPr lang="en-US" dirty="0"/>
                <a:t>Develop library of SW-defined radio modems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Build infrastructure for physical-layer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Collect test result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Summary and Possible Project Extension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0" name="Half Frame 59">
              <a:extLst>
                <a:ext uri="{FF2B5EF4-FFF2-40B4-BE49-F238E27FC236}">
                  <a16:creationId xmlns:a16="http://schemas.microsoft.com/office/drawing/2014/main" id="{0CCDD465-B76E-4F61-B733-C18C48D444B4}"/>
                </a:ext>
              </a:extLst>
            </p:cNvPr>
            <p:cNvSpPr/>
            <p:nvPr/>
          </p:nvSpPr>
          <p:spPr>
            <a:xfrm>
              <a:off x="8563542" y="1371600"/>
              <a:ext cx="328921" cy="1026511"/>
            </a:xfrm>
            <a:prstGeom prst="halfFram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6" name="TextBox 45">
            <a:extLst>
              <a:ext uri="{FF2B5EF4-FFF2-40B4-BE49-F238E27FC236}">
                <a16:creationId xmlns:a16="http://schemas.microsoft.com/office/drawing/2014/main" id="{92F259CB-38BA-47B1-9904-F88691DE9073}"/>
              </a:ext>
            </a:extLst>
          </p:cNvPr>
          <p:cNvSpPr txBox="1"/>
          <p:nvPr/>
        </p:nvSpPr>
        <p:spPr>
          <a:xfrm>
            <a:off x="1369308" y="1427381"/>
            <a:ext cx="1787246" cy="646331"/>
          </a:xfrm>
          <a:prstGeom prst="rect">
            <a:avLst/>
          </a:prstGeom>
          <a:noFill/>
        </p:spPr>
        <p:txBody>
          <a:bodyPr wrap="square" rtlCol="0">
            <a:spAutoFit/>
          </a:bodyPr>
          <a:lstStyle/>
          <a:p>
            <a:r>
              <a:rPr lang="en-US" dirty="0">
                <a:solidFill>
                  <a:schemeClr val="bg1">
                    <a:lumMod val="50000"/>
                  </a:schemeClr>
                </a:solidFill>
              </a:rPr>
              <a:t>Software Level Design</a:t>
            </a:r>
          </a:p>
        </p:txBody>
      </p:sp>
      <p:sp>
        <p:nvSpPr>
          <p:cNvPr id="50" name="TextBox 49">
            <a:extLst>
              <a:ext uri="{FF2B5EF4-FFF2-40B4-BE49-F238E27FC236}">
                <a16:creationId xmlns:a16="http://schemas.microsoft.com/office/drawing/2014/main" id="{48D864E6-997B-45E5-BF17-4EF1EFB7DDF4}"/>
              </a:ext>
            </a:extLst>
          </p:cNvPr>
          <p:cNvSpPr txBox="1"/>
          <p:nvPr/>
        </p:nvSpPr>
        <p:spPr>
          <a:xfrm>
            <a:off x="5418240" y="1427381"/>
            <a:ext cx="1787246" cy="646331"/>
          </a:xfrm>
          <a:prstGeom prst="rect">
            <a:avLst/>
          </a:prstGeom>
          <a:noFill/>
        </p:spPr>
        <p:txBody>
          <a:bodyPr wrap="square" rtlCol="0">
            <a:spAutoFit/>
          </a:bodyPr>
          <a:lstStyle/>
          <a:p>
            <a:r>
              <a:rPr lang="en-US" dirty="0">
                <a:solidFill>
                  <a:schemeClr val="bg1">
                    <a:lumMod val="50000"/>
                  </a:schemeClr>
                </a:solidFill>
              </a:rPr>
              <a:t>Hardware Level Design</a:t>
            </a:r>
          </a:p>
        </p:txBody>
      </p:sp>
    </p:spTree>
    <p:extLst>
      <p:ext uri="{BB962C8B-B14F-4D97-AF65-F5344CB8AC3E}">
        <p14:creationId xmlns:p14="http://schemas.microsoft.com/office/powerpoint/2010/main" val="21891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flipH="1">
            <a:off x="3842028" y="1452470"/>
            <a:ext cx="10996" cy="4941130"/>
          </a:xfrm>
          <a:prstGeom prst="line">
            <a:avLst/>
          </a:prstGeom>
          <a:ln w="28575">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F8CE5F2-CC6A-48B5-8AA8-81F98E0CAE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5F330C-AFC3-4F14-9D25-427D01FACD13}"/>
              </a:ext>
            </a:extLst>
          </p:cNvPr>
          <p:cNvSpPr>
            <a:spLocks noGrp="1"/>
          </p:cNvSpPr>
          <p:nvPr>
            <p:ph type="sldNum" sz="quarter" idx="12"/>
          </p:nvPr>
        </p:nvSpPr>
        <p:spPr/>
        <p:txBody>
          <a:bodyPr/>
          <a:lstStyle/>
          <a:p>
            <a:pPr lvl="2"/>
            <a:fld id="{8D7026E9-6606-4B7C-9DC5-0640007BDBAE}" type="slidenum">
              <a:rPr lang="en-US" smtClean="0"/>
              <a:pPr lvl="2"/>
              <a:t>6</a:t>
            </a:fld>
            <a:endParaRPr lang="en-US" dirty="0"/>
          </a:p>
        </p:txBody>
      </p:sp>
      <p:sp>
        <p:nvSpPr>
          <p:cNvPr id="6" name="Text Placeholder 5">
            <a:extLst>
              <a:ext uri="{FF2B5EF4-FFF2-40B4-BE49-F238E27FC236}">
                <a16:creationId xmlns:a16="http://schemas.microsoft.com/office/drawing/2014/main" id="{3C4FD65E-9378-4715-A090-2892AF2FAA74}"/>
              </a:ext>
            </a:extLst>
          </p:cNvPr>
          <p:cNvSpPr>
            <a:spLocks noGrp="1"/>
          </p:cNvSpPr>
          <p:nvPr>
            <p:ph type="body" sz="quarter" idx="13"/>
          </p:nvPr>
        </p:nvSpPr>
        <p:spPr/>
        <p:txBody>
          <a:bodyPr/>
          <a:lstStyle/>
          <a:p>
            <a:endParaRPr lang="en-US" dirty="0"/>
          </a:p>
        </p:txBody>
      </p:sp>
      <p:sp>
        <p:nvSpPr>
          <p:cNvPr id="7" name="Rectangle 6">
            <a:extLst>
              <a:ext uri="{FF2B5EF4-FFF2-40B4-BE49-F238E27FC236}">
                <a16:creationId xmlns:a16="http://schemas.microsoft.com/office/drawing/2014/main" id="{202010AD-A40D-470A-856E-925B2C8273DE}"/>
              </a:ext>
            </a:extLst>
          </p:cNvPr>
          <p:cNvSpPr/>
          <p:nvPr/>
        </p:nvSpPr>
        <p:spPr>
          <a:xfrm>
            <a:off x="624631" y="2245433"/>
            <a:ext cx="1638300" cy="3510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Software-defined Radio Bench Modems</a:t>
            </a:r>
          </a:p>
        </p:txBody>
      </p:sp>
      <p:pic>
        <p:nvPicPr>
          <p:cNvPr id="10" name="Picture 9">
            <a:extLst>
              <a:ext uri="{FF2B5EF4-FFF2-40B4-BE49-F238E27FC236}">
                <a16:creationId xmlns:a16="http://schemas.microsoft.com/office/drawing/2014/main" id="{6A837BBE-4589-4FC5-A8D6-C5AEA08DBD7A}"/>
              </a:ext>
            </a:extLst>
          </p:cNvPr>
          <p:cNvPicPr>
            <a:picLocks noChangeAspect="1"/>
          </p:cNvPicPr>
          <p:nvPr/>
        </p:nvPicPr>
        <p:blipFill>
          <a:blip r:embed="rId3"/>
          <a:stretch>
            <a:fillRect/>
          </a:stretch>
        </p:blipFill>
        <p:spPr>
          <a:xfrm>
            <a:off x="3014340" y="2398112"/>
            <a:ext cx="1612024" cy="910372"/>
          </a:xfrm>
          <a:prstGeom prst="rect">
            <a:avLst/>
          </a:prstGeom>
          <a:scene3d>
            <a:camera prst="orthographicFront">
              <a:rot lat="0" lon="1080000" rev="0"/>
            </a:camera>
            <a:lightRig rig="threePt" dir="t"/>
          </a:scene3d>
        </p:spPr>
      </p:pic>
      <p:pic>
        <p:nvPicPr>
          <p:cNvPr id="12" name="Picture 11">
            <a:extLst>
              <a:ext uri="{FF2B5EF4-FFF2-40B4-BE49-F238E27FC236}">
                <a16:creationId xmlns:a16="http://schemas.microsoft.com/office/drawing/2014/main" id="{A57A917E-780D-42A0-813D-E4421D91F3F7}"/>
              </a:ext>
            </a:extLst>
          </p:cNvPr>
          <p:cNvPicPr>
            <a:picLocks noChangeAspect="1"/>
          </p:cNvPicPr>
          <p:nvPr/>
        </p:nvPicPr>
        <p:blipFill>
          <a:blip r:embed="rId3"/>
          <a:stretch>
            <a:fillRect/>
          </a:stretch>
        </p:blipFill>
        <p:spPr>
          <a:xfrm>
            <a:off x="3006558" y="4416812"/>
            <a:ext cx="1619805" cy="914766"/>
          </a:xfrm>
          <a:prstGeom prst="rect">
            <a:avLst/>
          </a:prstGeom>
        </p:spPr>
      </p:pic>
      <p:sp>
        <p:nvSpPr>
          <p:cNvPr id="18" name="Oval 17">
            <a:extLst>
              <a:ext uri="{FF2B5EF4-FFF2-40B4-BE49-F238E27FC236}">
                <a16:creationId xmlns:a16="http://schemas.microsoft.com/office/drawing/2014/main" id="{252DF0B3-85D2-43CE-A83C-2C0F9DFE4A4B}"/>
              </a:ext>
            </a:extLst>
          </p:cNvPr>
          <p:cNvSpPr/>
          <p:nvPr/>
        </p:nvSpPr>
        <p:spPr>
          <a:xfrm>
            <a:off x="4587077" y="2241991"/>
            <a:ext cx="3559205" cy="3510135"/>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18">
            <a:extLst>
              <a:ext uri="{FF2B5EF4-FFF2-40B4-BE49-F238E27FC236}">
                <a16:creationId xmlns:a16="http://schemas.microsoft.com/office/drawing/2014/main" id="{B50F8F2C-C2AE-475E-9E6D-DD89880A57DB}"/>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7821" y="2201456"/>
            <a:ext cx="160989" cy="1254348"/>
          </a:xfrm>
          <a:prstGeom prst="rect">
            <a:avLst/>
          </a:prstGeom>
        </p:spPr>
      </p:pic>
      <p:pic>
        <p:nvPicPr>
          <p:cNvPr id="20" name="Picture 19">
            <a:extLst>
              <a:ext uri="{FF2B5EF4-FFF2-40B4-BE49-F238E27FC236}">
                <a16:creationId xmlns:a16="http://schemas.microsoft.com/office/drawing/2014/main" id="{809C6579-38F4-4B45-9D0F-3A8F202645D6}"/>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sharpenSoften amount="33000"/>
                    </a14:imgEffect>
                    <a14:imgEffect>
                      <a14:brightnessContrast bright="21000" contrast="19000"/>
                    </a14:imgEffect>
                  </a14:imgLayer>
                </a14:imgProps>
              </a:ext>
            </a:extLst>
          </a:blip>
          <a:srcRect l="8926" t="-3856" r="26868" b="3856"/>
          <a:stretch/>
        </p:blipFill>
        <p:spPr>
          <a:xfrm rot="16041478" flipH="1">
            <a:off x="5986595" y="4326151"/>
            <a:ext cx="161596" cy="1259083"/>
          </a:xfrm>
          <a:prstGeom prst="rect">
            <a:avLst/>
          </a:prstGeom>
        </p:spPr>
      </p:pic>
      <p:cxnSp>
        <p:nvCxnSpPr>
          <p:cNvPr id="21" name="Straight Arrow Connector 20">
            <a:extLst>
              <a:ext uri="{FF2B5EF4-FFF2-40B4-BE49-F238E27FC236}">
                <a16:creationId xmlns:a16="http://schemas.microsoft.com/office/drawing/2014/main" id="{FEBEA853-FD58-4CA5-974E-8550D3A24D0D}"/>
              </a:ext>
            </a:extLst>
          </p:cNvPr>
          <p:cNvCxnSpPr>
            <a:cxnSpLocks/>
          </p:cNvCxnSpPr>
          <p:nvPr/>
        </p:nvCxnSpPr>
        <p:spPr>
          <a:xfrm>
            <a:off x="4402557" y="2861644"/>
            <a:ext cx="1055164" cy="0"/>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34A4FB-4B9A-462F-8A3A-9750B924A5A9}"/>
              </a:ext>
            </a:extLst>
          </p:cNvPr>
          <p:cNvCxnSpPr>
            <a:cxnSpLocks/>
          </p:cNvCxnSpPr>
          <p:nvPr/>
        </p:nvCxnSpPr>
        <p:spPr>
          <a:xfrm flipH="1">
            <a:off x="4493342" y="5006312"/>
            <a:ext cx="907825" cy="7003"/>
          </a:xfrm>
          <a:prstGeom prst="straightConnector1">
            <a:avLst/>
          </a:prstGeom>
          <a:ln w="31750">
            <a:solidFill>
              <a:schemeClr val="bg1">
                <a:lumMod val="8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3D1709-2773-4705-AAA2-F1BCF4EDD3D9}"/>
              </a:ext>
            </a:extLst>
          </p:cNvPr>
          <p:cNvSpPr txBox="1"/>
          <p:nvPr/>
        </p:nvSpPr>
        <p:spPr>
          <a:xfrm>
            <a:off x="5409832" y="3014653"/>
            <a:ext cx="1341998" cy="276999"/>
          </a:xfrm>
          <a:prstGeom prst="rect">
            <a:avLst/>
          </a:prstGeom>
          <a:noFill/>
        </p:spPr>
        <p:txBody>
          <a:bodyPr wrap="square" rtlCol="0">
            <a:spAutoFit/>
          </a:bodyPr>
          <a:lstStyle/>
          <a:p>
            <a:r>
              <a:rPr lang="en-US" sz="1200" dirty="0">
                <a:solidFill>
                  <a:schemeClr val="bg1">
                    <a:lumMod val="85000"/>
                  </a:schemeClr>
                </a:solidFill>
                <a:latin typeface="Sitka Text" panose="02000505000000020004" pitchFamily="2" charset="0"/>
              </a:rPr>
              <a:t>Transmitter</a:t>
            </a:r>
          </a:p>
        </p:txBody>
      </p:sp>
      <p:sp>
        <p:nvSpPr>
          <p:cNvPr id="14" name="TextBox 13">
            <a:extLst>
              <a:ext uri="{FF2B5EF4-FFF2-40B4-BE49-F238E27FC236}">
                <a16:creationId xmlns:a16="http://schemas.microsoft.com/office/drawing/2014/main" id="{15220976-637B-4368-9205-1EA8AFA18174}"/>
              </a:ext>
            </a:extLst>
          </p:cNvPr>
          <p:cNvSpPr txBox="1"/>
          <p:nvPr/>
        </p:nvSpPr>
        <p:spPr>
          <a:xfrm>
            <a:off x="5592855" y="5131587"/>
            <a:ext cx="1341998" cy="276999"/>
          </a:xfrm>
          <a:prstGeom prst="rect">
            <a:avLst/>
          </a:prstGeom>
          <a:noFill/>
        </p:spPr>
        <p:txBody>
          <a:bodyPr wrap="square" rtlCol="0">
            <a:spAutoFit/>
          </a:bodyPr>
          <a:lstStyle/>
          <a:p>
            <a:r>
              <a:rPr lang="en-US" sz="1200" dirty="0">
                <a:solidFill>
                  <a:schemeClr val="bg1">
                    <a:lumMod val="85000"/>
                  </a:schemeClr>
                </a:solidFill>
                <a:latin typeface="Sitka Text" panose="02000505000000020004" pitchFamily="2" charset="0"/>
              </a:rPr>
              <a:t>Receiver</a:t>
            </a:r>
          </a:p>
        </p:txBody>
      </p:sp>
      <p:cxnSp>
        <p:nvCxnSpPr>
          <p:cNvPr id="16" name="Straight Arrow Connector 15">
            <a:extLst>
              <a:ext uri="{FF2B5EF4-FFF2-40B4-BE49-F238E27FC236}">
                <a16:creationId xmlns:a16="http://schemas.microsoft.com/office/drawing/2014/main" id="{5369E9B5-C52B-4CF5-BA99-5D79F44D84E7}"/>
              </a:ext>
            </a:extLst>
          </p:cNvPr>
          <p:cNvCxnSpPr/>
          <p:nvPr/>
        </p:nvCxnSpPr>
        <p:spPr>
          <a:xfrm flipV="1">
            <a:off x="2262931" y="2846844"/>
            <a:ext cx="971759" cy="4368"/>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2801330"/>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1465F778-AC84-43CF-A168-25297FCB423C}"/>
              </a:ext>
            </a:extLst>
          </p:cNvPr>
          <p:cNvCxnSpPr>
            <a:cxnSpLocks/>
          </p:cNvCxnSpPr>
          <p:nvPr/>
        </p:nvCxnSpPr>
        <p:spPr>
          <a:xfrm flipH="1">
            <a:off x="2286684" y="4991753"/>
            <a:ext cx="948006" cy="2"/>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6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738" y="5050726"/>
            <a:ext cx="879063" cy="280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4" name="Straight Arrow Connector 63">
            <a:extLst>
              <a:ext uri="{FF2B5EF4-FFF2-40B4-BE49-F238E27FC236}">
                <a16:creationId xmlns:a16="http://schemas.microsoft.com/office/drawing/2014/main" id="{5369E9B5-C52B-4CF5-BA99-5D79F44D84E7}"/>
              </a:ext>
            </a:extLst>
          </p:cNvPr>
          <p:cNvCxnSpPr>
            <a:cxnSpLocks/>
          </p:cNvCxnSpPr>
          <p:nvPr/>
        </p:nvCxnSpPr>
        <p:spPr>
          <a:xfrm>
            <a:off x="689250" y="2073712"/>
            <a:ext cx="219404" cy="640027"/>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2" name="Graphic 41" descr="Wi-Fi">
            <a:extLst>
              <a:ext uri="{FF2B5EF4-FFF2-40B4-BE49-F238E27FC236}">
                <a16:creationId xmlns:a16="http://schemas.microsoft.com/office/drawing/2014/main" id="{A0C36E83-8926-49ED-B3D0-239E7E0BD3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41280" y="2852638"/>
            <a:ext cx="882261" cy="2039294"/>
          </a:xfrm>
          <a:prstGeom prst="rect">
            <a:avLst/>
          </a:prstGeom>
        </p:spPr>
      </p:pic>
      <p:sp>
        <p:nvSpPr>
          <p:cNvPr id="45" name="Rectangle 44">
            <a:extLst>
              <a:ext uri="{FF2B5EF4-FFF2-40B4-BE49-F238E27FC236}">
                <a16:creationId xmlns:a16="http://schemas.microsoft.com/office/drawing/2014/main" id="{AB174CD7-3ECF-41BB-96A3-8D98767F0DFE}"/>
              </a:ext>
            </a:extLst>
          </p:cNvPr>
          <p:cNvSpPr/>
          <p:nvPr/>
        </p:nvSpPr>
        <p:spPr>
          <a:xfrm>
            <a:off x="7670448" y="4718875"/>
            <a:ext cx="836358" cy="2874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pic>
        <p:nvPicPr>
          <p:cNvPr id="8" name="Graphic 7" descr="Wi-Fi">
            <a:extLst>
              <a:ext uri="{FF2B5EF4-FFF2-40B4-BE49-F238E27FC236}">
                <a16:creationId xmlns:a16="http://schemas.microsoft.com/office/drawing/2014/main" id="{88DAA2D1-03B8-4955-9F7A-FBF44E7BFB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6727096" y="2909994"/>
            <a:ext cx="914400" cy="1976650"/>
          </a:xfrm>
          <a:prstGeom prst="rect">
            <a:avLst/>
          </a:prstGeom>
        </p:spPr>
      </p:pic>
      <p:sp>
        <p:nvSpPr>
          <p:cNvPr id="39" name="Rectangle 38">
            <a:extLst>
              <a:ext uri="{FF2B5EF4-FFF2-40B4-BE49-F238E27FC236}">
                <a16:creationId xmlns:a16="http://schemas.microsoft.com/office/drawing/2014/main" id="{8B4BA7CD-33F5-4ED5-867D-57C6F48B9DB1}"/>
              </a:ext>
            </a:extLst>
          </p:cNvPr>
          <p:cNvSpPr/>
          <p:nvPr/>
        </p:nvSpPr>
        <p:spPr>
          <a:xfrm>
            <a:off x="6771580" y="4718876"/>
            <a:ext cx="821040" cy="2909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3" name="TextBox 2"/>
          <p:cNvSpPr txBox="1"/>
          <p:nvPr/>
        </p:nvSpPr>
        <p:spPr>
          <a:xfrm>
            <a:off x="152082" y="5926414"/>
            <a:ext cx="779039" cy="369332"/>
          </a:xfrm>
          <a:prstGeom prst="rect">
            <a:avLst/>
          </a:prstGeom>
          <a:noFill/>
          <a:ln>
            <a:solidFill>
              <a:srgbClr val="00234C"/>
            </a:solidFill>
          </a:ln>
        </p:spPr>
        <p:txBody>
          <a:bodyPr wrap="square" rtlCol="0">
            <a:spAutoFit/>
          </a:bodyPr>
          <a:lstStyle/>
          <a:p>
            <a:r>
              <a:rPr lang="en-US" dirty="0"/>
              <a:t>Data</a:t>
            </a:r>
          </a:p>
        </p:txBody>
      </p:sp>
      <p:sp>
        <p:nvSpPr>
          <p:cNvPr id="48" name="TextBox 47"/>
          <p:cNvSpPr txBox="1"/>
          <p:nvPr/>
        </p:nvSpPr>
        <p:spPr>
          <a:xfrm>
            <a:off x="152082" y="1704380"/>
            <a:ext cx="779039" cy="369332"/>
          </a:xfrm>
          <a:prstGeom prst="rect">
            <a:avLst/>
          </a:prstGeom>
          <a:noFill/>
          <a:ln>
            <a:solidFill>
              <a:schemeClr val="tx1"/>
            </a:solidFill>
          </a:ln>
        </p:spPr>
        <p:txBody>
          <a:bodyPr wrap="square" rtlCol="0">
            <a:spAutoFit/>
          </a:bodyPr>
          <a:lstStyle/>
          <a:p>
            <a:r>
              <a:rPr lang="en-US" dirty="0"/>
              <a:t>Data</a:t>
            </a:r>
          </a:p>
        </p:txBody>
      </p:sp>
      <p:pic>
        <p:nvPicPr>
          <p:cNvPr id="10242"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9380" b="2691"/>
          <a:stretch/>
        </p:blipFill>
        <p:spPr bwMode="auto">
          <a:xfrm>
            <a:off x="2297343" y="2294750"/>
            <a:ext cx="844651" cy="397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 r="17313" b="3785"/>
          <a:stretch/>
        </p:blipFill>
        <p:spPr bwMode="auto">
          <a:xfrm>
            <a:off x="2300088" y="4477762"/>
            <a:ext cx="866303" cy="39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r="14692"/>
          <a:stretch/>
        </p:blipFill>
        <p:spPr bwMode="auto">
          <a:xfrm>
            <a:off x="4422180" y="2267334"/>
            <a:ext cx="866656"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3"/>
          <p:cNvPicPr>
            <a:picLocks noChangeAspect="1" noChangeArrowheads="1"/>
          </p:cNvPicPr>
          <p:nvPr/>
        </p:nvPicPr>
        <p:blipFill rotWithShape="1">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r="12761"/>
          <a:stretch/>
        </p:blipFill>
        <p:spPr bwMode="auto">
          <a:xfrm>
            <a:off x="4402557" y="4452941"/>
            <a:ext cx="886279" cy="398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7384498" y="3467789"/>
            <a:ext cx="594360" cy="338554"/>
          </a:xfrm>
          <a:prstGeom prst="rect">
            <a:avLst/>
          </a:prstGeom>
          <a:noFill/>
        </p:spPr>
        <p:txBody>
          <a:bodyPr wrap="square" rtlCol="0">
            <a:spAutoFit/>
          </a:bodyPr>
          <a:lstStyle/>
          <a:p>
            <a:r>
              <a:rPr lang="en-US" sz="1600" b="1" dirty="0">
                <a:solidFill>
                  <a:schemeClr val="bg1">
                    <a:lumMod val="85000"/>
                  </a:schemeClr>
                </a:solidFill>
              </a:rPr>
              <a:t>OR</a:t>
            </a:r>
          </a:p>
        </p:txBody>
      </p:sp>
      <p:sp>
        <p:nvSpPr>
          <p:cNvPr id="54" name="Rectangle 53">
            <a:extLst>
              <a:ext uri="{FF2B5EF4-FFF2-40B4-BE49-F238E27FC236}">
                <a16:creationId xmlns:a16="http://schemas.microsoft.com/office/drawing/2014/main" id="{8B4BA7CD-33F5-4ED5-867D-57C6F48B9DB1}"/>
              </a:ext>
            </a:extLst>
          </p:cNvPr>
          <p:cNvSpPr/>
          <p:nvPr/>
        </p:nvSpPr>
        <p:spPr>
          <a:xfrm>
            <a:off x="6773775" y="2744743"/>
            <a:ext cx="821040" cy="2909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Acoustic</a:t>
            </a:r>
          </a:p>
        </p:txBody>
      </p:sp>
      <p:sp>
        <p:nvSpPr>
          <p:cNvPr id="55" name="Rectangle 54">
            <a:extLst>
              <a:ext uri="{FF2B5EF4-FFF2-40B4-BE49-F238E27FC236}">
                <a16:creationId xmlns:a16="http://schemas.microsoft.com/office/drawing/2014/main" id="{AB174CD7-3ECF-41BB-96A3-8D98767F0DFE}"/>
              </a:ext>
            </a:extLst>
          </p:cNvPr>
          <p:cNvSpPr/>
          <p:nvPr/>
        </p:nvSpPr>
        <p:spPr>
          <a:xfrm>
            <a:off x="7676548" y="2749925"/>
            <a:ext cx="836358" cy="2874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Verdana" panose="020B0604030504040204" pitchFamily="34" charset="0"/>
                <a:ea typeface="Verdana" panose="020B0604030504040204" pitchFamily="34" charset="0"/>
                <a:cs typeface="Verdana" panose="020B0604030504040204" pitchFamily="34" charset="0"/>
              </a:rPr>
              <a:t>Galvanic</a:t>
            </a:r>
          </a:p>
        </p:txBody>
      </p:sp>
      <p:sp>
        <p:nvSpPr>
          <p:cNvPr id="25" name="TextBox 24"/>
          <p:cNvSpPr txBox="1"/>
          <p:nvPr/>
        </p:nvSpPr>
        <p:spPr>
          <a:xfrm>
            <a:off x="4703674" y="3621404"/>
            <a:ext cx="2157985" cy="523220"/>
          </a:xfrm>
          <a:prstGeom prst="rect">
            <a:avLst/>
          </a:prstGeom>
          <a:noFill/>
        </p:spPr>
        <p:txBody>
          <a:bodyPr wrap="square" rtlCol="0">
            <a:spAutoFit/>
          </a:bodyPr>
          <a:lstStyle/>
          <a:p>
            <a:pPr algn="ctr"/>
            <a:r>
              <a:rPr lang="en-US" sz="1400" dirty="0">
                <a:solidFill>
                  <a:schemeClr val="bg1">
                    <a:lumMod val="85000"/>
                  </a:schemeClr>
                </a:solidFill>
              </a:rPr>
              <a:t>Physical-layer test environment</a:t>
            </a:r>
          </a:p>
        </p:txBody>
      </p:sp>
      <p:cxnSp>
        <p:nvCxnSpPr>
          <p:cNvPr id="69" name="Straight Arrow Connector 68">
            <a:extLst>
              <a:ext uri="{FF2B5EF4-FFF2-40B4-BE49-F238E27FC236}">
                <a16:creationId xmlns:a16="http://schemas.microsoft.com/office/drawing/2014/main" id="{5369E9B5-C52B-4CF5-BA99-5D79F44D84E7}"/>
              </a:ext>
            </a:extLst>
          </p:cNvPr>
          <p:cNvCxnSpPr/>
          <p:nvPr/>
        </p:nvCxnSpPr>
        <p:spPr>
          <a:xfrm flipV="1">
            <a:off x="1714500" y="2614840"/>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314F44-D4DF-443D-87BF-03718F3C5B32}"/>
              </a:ext>
            </a:extLst>
          </p:cNvPr>
          <p:cNvCxnSpPr>
            <a:cxnSpLocks/>
          </p:cNvCxnSpPr>
          <p:nvPr/>
        </p:nvCxnSpPr>
        <p:spPr>
          <a:xfrm rot="10800000" flipV="1">
            <a:off x="1710999" y="4777387"/>
            <a:ext cx="650875" cy="246804"/>
          </a:xfrm>
          <a:prstGeom prst="straightConnector1">
            <a:avLst/>
          </a:prstGeom>
          <a:ln w="317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788F14-B921-4DEC-9001-99F0DDE1BB4A}"/>
              </a:ext>
            </a:extLst>
          </p:cNvPr>
          <p:cNvCxnSpPr>
            <a:cxnSpLocks/>
          </p:cNvCxnSpPr>
          <p:nvPr/>
        </p:nvCxnSpPr>
        <p:spPr>
          <a:xfrm>
            <a:off x="689250" y="5145417"/>
            <a:ext cx="219404" cy="640027"/>
          </a:xfrm>
          <a:prstGeom prst="straightConnector1">
            <a:avLst/>
          </a:prstGeom>
          <a:ln w="31750">
            <a:solidFill>
              <a:schemeClr val="tx1"/>
            </a:solidFill>
            <a:headEnd type="none"/>
            <a:tailEnd type="triangle" w="lg" len="lg"/>
          </a:ln>
          <a:scene3d>
            <a:camera prst="orthographicFront">
              <a:rot lat="10800000"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F36D96BC-9668-41E8-8F45-85F117F74F72}"/>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Project Overview</a:t>
            </a:r>
            <a:br>
              <a:rPr lang="en-US" dirty="0"/>
            </a:br>
            <a:endParaRPr lang="en-US" dirty="0"/>
          </a:p>
        </p:txBody>
      </p:sp>
      <p:sp>
        <p:nvSpPr>
          <p:cNvPr id="50" name="TextBox 49">
            <a:extLst>
              <a:ext uri="{FF2B5EF4-FFF2-40B4-BE49-F238E27FC236}">
                <a16:creationId xmlns:a16="http://schemas.microsoft.com/office/drawing/2014/main" id="{A6D50B02-B216-4AB8-B96D-96EDAC350C23}"/>
              </a:ext>
            </a:extLst>
          </p:cNvPr>
          <p:cNvSpPr txBox="1"/>
          <p:nvPr/>
        </p:nvSpPr>
        <p:spPr>
          <a:xfrm>
            <a:off x="1369308" y="1427381"/>
            <a:ext cx="1787246" cy="646331"/>
          </a:xfrm>
          <a:prstGeom prst="rect">
            <a:avLst/>
          </a:prstGeom>
          <a:noFill/>
        </p:spPr>
        <p:txBody>
          <a:bodyPr wrap="square" rtlCol="0">
            <a:spAutoFit/>
          </a:bodyPr>
          <a:lstStyle/>
          <a:p>
            <a:r>
              <a:rPr lang="en-US" dirty="0">
                <a:solidFill>
                  <a:schemeClr val="bg1">
                    <a:lumMod val="50000"/>
                  </a:schemeClr>
                </a:solidFill>
              </a:rPr>
              <a:t>Software Level Design</a:t>
            </a:r>
          </a:p>
        </p:txBody>
      </p:sp>
      <p:sp>
        <p:nvSpPr>
          <p:cNvPr id="57" name="TextBox 56">
            <a:extLst>
              <a:ext uri="{FF2B5EF4-FFF2-40B4-BE49-F238E27FC236}">
                <a16:creationId xmlns:a16="http://schemas.microsoft.com/office/drawing/2014/main" id="{37C44141-4625-47A5-A2B2-900EE3B0EF33}"/>
              </a:ext>
            </a:extLst>
          </p:cNvPr>
          <p:cNvSpPr txBox="1"/>
          <p:nvPr/>
        </p:nvSpPr>
        <p:spPr>
          <a:xfrm>
            <a:off x="5418240" y="1427381"/>
            <a:ext cx="1787246" cy="646331"/>
          </a:xfrm>
          <a:prstGeom prst="rect">
            <a:avLst/>
          </a:prstGeom>
          <a:noFill/>
        </p:spPr>
        <p:txBody>
          <a:bodyPr wrap="square" rtlCol="0">
            <a:spAutoFit/>
          </a:bodyPr>
          <a:lstStyle/>
          <a:p>
            <a:r>
              <a:rPr lang="en-US" dirty="0">
                <a:solidFill>
                  <a:schemeClr val="bg1">
                    <a:lumMod val="85000"/>
                  </a:schemeClr>
                </a:solidFill>
              </a:rPr>
              <a:t>Hardware Level Design</a:t>
            </a:r>
          </a:p>
        </p:txBody>
      </p:sp>
      <p:grpSp>
        <p:nvGrpSpPr>
          <p:cNvPr id="58" name="Group 57">
            <a:extLst>
              <a:ext uri="{FF2B5EF4-FFF2-40B4-BE49-F238E27FC236}">
                <a16:creationId xmlns:a16="http://schemas.microsoft.com/office/drawing/2014/main" id="{DE1646D7-5D96-4A68-82B5-E7964DF929F0}"/>
              </a:ext>
            </a:extLst>
          </p:cNvPr>
          <p:cNvGrpSpPr/>
          <p:nvPr/>
        </p:nvGrpSpPr>
        <p:grpSpPr>
          <a:xfrm>
            <a:off x="8563542" y="1371600"/>
            <a:ext cx="3323659" cy="4832092"/>
            <a:chOff x="8563542" y="1371600"/>
            <a:chExt cx="3323659" cy="4832092"/>
          </a:xfrm>
        </p:grpSpPr>
        <p:sp>
          <p:nvSpPr>
            <p:cNvPr id="59" name="TextBox 58">
              <a:extLst>
                <a:ext uri="{FF2B5EF4-FFF2-40B4-BE49-F238E27FC236}">
                  <a16:creationId xmlns:a16="http://schemas.microsoft.com/office/drawing/2014/main" id="{492A1560-275F-4032-AEA0-DB482EB49D3B}"/>
                </a:ext>
              </a:extLst>
            </p:cNvPr>
            <p:cNvSpPr txBox="1"/>
            <p:nvPr/>
          </p:nvSpPr>
          <p:spPr>
            <a:xfrm>
              <a:off x="8563542" y="1371600"/>
              <a:ext cx="3323659" cy="4832092"/>
            </a:xfrm>
            <a:prstGeom prst="rect">
              <a:avLst/>
            </a:prstGeom>
            <a:noFill/>
            <a:ln w="12700">
              <a:solidFill>
                <a:schemeClr val="bg2">
                  <a:lumMod val="40000"/>
                  <a:lumOff val="60000"/>
                </a:schemeClr>
              </a:solidFill>
            </a:ln>
          </p:spPr>
          <p:txBody>
            <a:bodyPr wrap="square" rtlCol="0">
              <a:spAutoFit/>
            </a:bodyPr>
            <a:lstStyle/>
            <a:p>
              <a:r>
                <a:rPr lang="en-US" sz="2000" b="1" u="sng" dirty="0"/>
                <a:t>Presentation outline:</a:t>
              </a:r>
            </a:p>
            <a:p>
              <a:endParaRPr lang="en-US" dirty="0"/>
            </a:p>
            <a:p>
              <a:pPr marL="285750" indent="-285750">
                <a:buFont typeface="Arial" panose="020B0604020202020204" pitchFamily="34" charset="0"/>
                <a:buChar char="•"/>
              </a:pPr>
              <a:r>
                <a:rPr lang="en-US" dirty="0"/>
                <a:t>Develop library of SW-defined radio modems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bg1">
                      <a:lumMod val="85000"/>
                    </a:schemeClr>
                  </a:solidFill>
                </a:rPr>
                <a:t>Build infrastructure for physical-layer testing</a:t>
              </a:r>
            </a:p>
            <a:p>
              <a:pPr marL="285750" indent="-285750">
                <a:buFont typeface="Arial" panose="020B0604020202020204" pitchFamily="34" charset="0"/>
                <a:buChar char="•"/>
              </a:pPr>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Collect test result</a:t>
              </a:r>
            </a:p>
            <a:p>
              <a:pPr marL="285750" indent="-285750">
                <a:buFont typeface="Arial" panose="020B0604020202020204" pitchFamily="34" charset="0"/>
                <a:buChar char="•"/>
              </a:pPr>
              <a:endParaRPr lang="en-US" dirty="0">
                <a:solidFill>
                  <a:schemeClr val="bg1">
                    <a:lumMod val="85000"/>
                  </a:schemeClr>
                </a:solidFill>
              </a:endParaRPr>
            </a:p>
            <a:p>
              <a:pPr marL="285750" indent="-285750">
                <a:buFont typeface="Arial" panose="020B0604020202020204" pitchFamily="34" charset="0"/>
                <a:buChar char="•"/>
              </a:pPr>
              <a:r>
                <a:rPr lang="en-US" dirty="0">
                  <a:solidFill>
                    <a:schemeClr val="bg1">
                      <a:lumMod val="85000"/>
                    </a:schemeClr>
                  </a:solidFill>
                </a:rPr>
                <a:t>Summary and Possible Project Extension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0" name="Half Frame 59">
              <a:extLst>
                <a:ext uri="{FF2B5EF4-FFF2-40B4-BE49-F238E27FC236}">
                  <a16:creationId xmlns:a16="http://schemas.microsoft.com/office/drawing/2014/main" id="{408C9F4E-DA1A-4BAF-9F9C-D8F8126D86CF}"/>
                </a:ext>
              </a:extLst>
            </p:cNvPr>
            <p:cNvSpPr/>
            <p:nvPr/>
          </p:nvSpPr>
          <p:spPr>
            <a:xfrm>
              <a:off x="8563542" y="1371600"/>
              <a:ext cx="328921" cy="1026511"/>
            </a:xfrm>
            <a:prstGeom prst="halfFram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223688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gray">
          <a:xfrm>
            <a:off x="315308" y="1327931"/>
            <a:ext cx="3928976" cy="4830323"/>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Verdana" panose="020B0604030504040204" pitchFamily="34" charset="0"/>
            </a:endParaRPr>
          </a:p>
        </p:txBody>
      </p:sp>
      <p:sp>
        <p:nvSpPr>
          <p:cNvPr id="25" name="Rectangle 24"/>
          <p:cNvSpPr/>
          <p:nvPr/>
        </p:nvSpPr>
        <p:spPr bwMode="gray">
          <a:xfrm>
            <a:off x="322746" y="1331530"/>
            <a:ext cx="2407979" cy="2549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Packet Encoder/Decoder</a:t>
            </a:r>
          </a:p>
        </p:txBody>
      </p:sp>
      <p:sp>
        <p:nvSpPr>
          <p:cNvPr id="43" name="Content Placeholder 2"/>
          <p:cNvSpPr>
            <a:spLocks noGrp="1"/>
          </p:cNvSpPr>
          <p:nvPr>
            <p:ph idx="1"/>
          </p:nvPr>
        </p:nvSpPr>
        <p:spPr>
          <a:xfrm>
            <a:off x="572325" y="1720044"/>
            <a:ext cx="3454060" cy="789960"/>
          </a:xfrm>
        </p:spPr>
        <p:txBody>
          <a:bodyPr/>
          <a:lstStyle/>
          <a:p>
            <a:pPr marL="0" lvl="2" indent="0">
              <a:buNone/>
            </a:pPr>
            <a:r>
              <a:rPr lang="en-US" sz="1600" dirty="0"/>
              <a:t>A translator between human language and computer language</a:t>
            </a:r>
            <a:endParaRPr lang="en-US" sz="1400" i="1" dirty="0"/>
          </a:p>
          <a:p>
            <a:pPr marL="0" lvl="2" indent="0">
              <a:buNone/>
            </a:pPr>
            <a:r>
              <a:rPr lang="en-US" sz="1600" i="1" dirty="0"/>
              <a:t>    </a:t>
            </a:r>
            <a:r>
              <a:rPr lang="en-US" sz="1400" i="1" dirty="0"/>
              <a:t>message </a:t>
            </a:r>
            <a:r>
              <a:rPr lang="en-US" sz="1400" i="1" dirty="0">
                <a:sym typeface="Wingdings" panose="05000000000000000000" pitchFamily="2" charset="2"/>
              </a:rPr>
              <a:t>  binary digits</a:t>
            </a:r>
          </a:p>
        </p:txBody>
      </p:sp>
      <p:sp>
        <p:nvSpPr>
          <p:cNvPr id="42" name="Rectangle 41"/>
          <p:cNvSpPr/>
          <p:nvPr/>
        </p:nvSpPr>
        <p:spPr bwMode="gray">
          <a:xfrm>
            <a:off x="8550212" y="1330006"/>
            <a:ext cx="3374015" cy="4828248"/>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Verdana" panose="020B0604030504040204" pitchFamily="34" charset="0"/>
            </a:endParaRPr>
          </a:p>
        </p:txBody>
      </p:sp>
      <p:sp>
        <p:nvSpPr>
          <p:cNvPr id="28" name="Rectangle 27"/>
          <p:cNvSpPr/>
          <p:nvPr/>
        </p:nvSpPr>
        <p:spPr bwMode="gray">
          <a:xfrm>
            <a:off x="8550213" y="1330005"/>
            <a:ext cx="3156286" cy="2625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Interface to Transmitter/Receiver</a:t>
            </a:r>
          </a:p>
        </p:txBody>
      </p:sp>
      <p:sp>
        <p:nvSpPr>
          <p:cNvPr id="98" name="Content Placeholder 2"/>
          <p:cNvSpPr txBox="1">
            <a:spLocks/>
          </p:cNvSpPr>
          <p:nvPr/>
        </p:nvSpPr>
        <p:spPr bwMode="gray">
          <a:xfrm>
            <a:off x="8822791" y="1735186"/>
            <a:ext cx="2959375" cy="706316"/>
          </a:xfrm>
          <a:prstGeom prst="rect">
            <a:avLst/>
          </a:prstGeom>
        </p:spPr>
        <p:txBody>
          <a:bodyPr vert="horz" lIns="0" tIns="0" rIns="0" bIns="0" rtlCol="0">
            <a:spAutoFit/>
          </a:bodyPr>
          <a:lstStyle>
            <a:lvl1pPr marL="0" indent="0" algn="l" defTabSz="914400" rtl="0" eaLnBrk="1" latinLnBrk="0" hangingPunct="1">
              <a:spcBef>
                <a:spcPts val="400"/>
              </a:spcBef>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spcBef>
                <a:spcPts val="400"/>
              </a:spcBef>
              <a:buFont typeface="Arial" panose="020B0604020202020204" pitchFamily="34" charset="0"/>
              <a:buNone/>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27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54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81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5pPr>
            <a:lvl6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6pPr>
            <a:lvl7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7pPr>
            <a:lvl8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8pPr>
            <a:lvl9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9pPr>
          </a:lstStyle>
          <a:p>
            <a:pPr marL="0" lvl="2" indent="0">
              <a:buNone/>
            </a:pPr>
            <a:r>
              <a:rPr lang="en-US" sz="1600" dirty="0"/>
              <a:t>Tell the transmitter/receiver how I want to send/receive the modulated signal</a:t>
            </a:r>
            <a:endParaRPr lang="en-US" sz="1400" i="1" dirty="0"/>
          </a:p>
        </p:txBody>
      </p:sp>
      <p:sp>
        <p:nvSpPr>
          <p:cNvPr id="41" name="Rectangle 40"/>
          <p:cNvSpPr/>
          <p:nvPr/>
        </p:nvSpPr>
        <p:spPr bwMode="gray">
          <a:xfrm>
            <a:off x="4547422" y="1323569"/>
            <a:ext cx="3683886" cy="4834685"/>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7" name="Rectangle 26"/>
          <p:cNvSpPr/>
          <p:nvPr/>
        </p:nvSpPr>
        <p:spPr bwMode="gray">
          <a:xfrm>
            <a:off x="4545370" y="1324439"/>
            <a:ext cx="3074895" cy="2554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ea typeface="Verdana" panose="020B0604030504040204" pitchFamily="34" charset="0"/>
              </a:rPr>
              <a:t>Signal Modulation/Demodulation</a:t>
            </a:r>
          </a:p>
        </p:txBody>
      </p:sp>
      <p:sp>
        <p:nvSpPr>
          <p:cNvPr id="97" name="Content Placeholder 2"/>
          <p:cNvSpPr txBox="1">
            <a:spLocks/>
          </p:cNvSpPr>
          <p:nvPr/>
        </p:nvSpPr>
        <p:spPr bwMode="gray">
          <a:xfrm>
            <a:off x="4801329" y="1739980"/>
            <a:ext cx="3253134" cy="1036181"/>
          </a:xfrm>
          <a:prstGeom prst="rect">
            <a:avLst/>
          </a:prstGeom>
        </p:spPr>
        <p:txBody>
          <a:bodyPr vert="horz" wrap="square" lIns="0" tIns="0" rIns="0" bIns="0" rtlCol="0">
            <a:spAutoFit/>
          </a:bodyPr>
          <a:lstStyle>
            <a:lvl1pPr marL="0" indent="0" algn="l" defTabSz="914400" rtl="0" eaLnBrk="1" latinLnBrk="0" hangingPunct="1">
              <a:spcBef>
                <a:spcPts val="400"/>
              </a:spcBef>
              <a:buFont typeface="Arial" panose="020B0604020202020204" pitchFamily="34" charset="0"/>
              <a:buNone/>
              <a:defRPr sz="18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spcBef>
                <a:spcPts val="400"/>
              </a:spcBef>
              <a:buFont typeface="Arial" panose="020B0604020202020204" pitchFamily="34" charset="0"/>
              <a:buNone/>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marL="27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3pPr>
            <a:lvl4pPr marL="54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4pPr>
            <a:lvl5pPr marL="81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5pPr>
            <a:lvl6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6pPr>
            <a:lvl7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7pPr>
            <a:lvl8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8pPr>
            <a:lvl9pPr marL="1080000" indent="-270000" algn="l" defTabSz="914400" rtl="0" eaLnBrk="1" latinLnBrk="0" hangingPunct="1">
              <a:spcBef>
                <a:spcPts val="400"/>
              </a:spcBef>
              <a:buClr>
                <a:schemeClr val="tx1"/>
              </a:buClr>
              <a:buFont typeface="Wingdings" panose="05000000000000000000" pitchFamily="2" charset="2"/>
              <a:buChar char="§"/>
              <a:defRPr sz="1800" kern="1200">
                <a:solidFill>
                  <a:schemeClr val="bg2"/>
                </a:solidFill>
                <a:latin typeface="Verdana" panose="020B0604030504040204" pitchFamily="34" charset="0"/>
                <a:ea typeface="Verdana" panose="020B0604030504040204" pitchFamily="34" charset="0"/>
                <a:cs typeface="Verdana" panose="020B0604030504040204" pitchFamily="34" charset="0"/>
              </a:defRPr>
            </a:lvl9pPr>
          </a:lstStyle>
          <a:p>
            <a:pPr marL="0" lvl="2" indent="0">
              <a:buNone/>
            </a:pPr>
            <a:r>
              <a:rPr lang="en-US" sz="1600" dirty="0"/>
              <a:t>A translator between computer language and physical world language </a:t>
            </a:r>
          </a:p>
          <a:p>
            <a:pPr marL="0" lvl="2" indent="0">
              <a:buNone/>
            </a:pPr>
            <a:r>
              <a:rPr lang="en-US" sz="1600" i="1" dirty="0"/>
              <a:t>    </a:t>
            </a:r>
            <a:r>
              <a:rPr lang="en-US" sz="1400" i="1" dirty="0"/>
              <a:t>binary digits </a:t>
            </a:r>
            <a:r>
              <a:rPr lang="en-US" sz="1400" i="1" dirty="0">
                <a:sym typeface="Wingdings" panose="05000000000000000000" pitchFamily="2" charset="2"/>
              </a:rPr>
              <a:t>  physical wave</a:t>
            </a:r>
            <a:endParaRPr lang="en-US" sz="1400" i="1" dirty="0"/>
          </a:p>
        </p:txBody>
      </p:sp>
      <p:pic>
        <p:nvPicPr>
          <p:cNvPr id="32" name="Picture 31">
            <a:extLst>
              <a:ext uri="{FF2B5EF4-FFF2-40B4-BE49-F238E27FC236}">
                <a16:creationId xmlns:a16="http://schemas.microsoft.com/office/drawing/2014/main" id="{6A837BBE-4589-4FC5-A8D6-C5AEA08DBD7A}"/>
              </a:ext>
            </a:extLst>
          </p:cNvPr>
          <p:cNvPicPr>
            <a:picLocks noChangeAspect="1"/>
          </p:cNvPicPr>
          <p:nvPr/>
        </p:nvPicPr>
        <p:blipFill>
          <a:blip r:embed="rId3"/>
          <a:stretch>
            <a:fillRect/>
          </a:stretch>
        </p:blipFill>
        <p:spPr>
          <a:xfrm>
            <a:off x="9219176" y="3555316"/>
            <a:ext cx="1923902" cy="1086501"/>
          </a:xfrm>
          <a:prstGeom prst="rect">
            <a:avLst/>
          </a:prstGeom>
          <a:scene3d>
            <a:camera prst="orthographicFront">
              <a:rot lat="0" lon="1080000" rev="0"/>
            </a:camera>
            <a:lightRig rig="threePt" dir="t"/>
          </a:scene3d>
        </p:spPr>
      </p:pic>
      <p:grpSp>
        <p:nvGrpSpPr>
          <p:cNvPr id="14" name="Group 13"/>
          <p:cNvGrpSpPr/>
          <p:nvPr/>
        </p:nvGrpSpPr>
        <p:grpSpPr>
          <a:xfrm>
            <a:off x="512663" y="2729804"/>
            <a:ext cx="3550798" cy="3163078"/>
            <a:chOff x="717621" y="2934762"/>
            <a:chExt cx="3550798" cy="3163078"/>
          </a:xfrm>
        </p:grpSpPr>
        <p:grpSp>
          <p:nvGrpSpPr>
            <p:cNvPr id="53" name="Group 52">
              <a:extLst>
                <a:ext uri="{FF2B5EF4-FFF2-40B4-BE49-F238E27FC236}">
                  <a16:creationId xmlns:a16="http://schemas.microsoft.com/office/drawing/2014/main" id="{AADD507D-5637-462C-A9B0-90C8DA4B12DD}"/>
                </a:ext>
              </a:extLst>
            </p:cNvPr>
            <p:cNvGrpSpPr/>
            <p:nvPr/>
          </p:nvGrpSpPr>
          <p:grpSpPr>
            <a:xfrm>
              <a:off x="717621" y="2934762"/>
              <a:ext cx="3550798" cy="913492"/>
              <a:chOff x="696505" y="2811678"/>
              <a:chExt cx="3747287" cy="913492"/>
            </a:xfrm>
          </p:grpSpPr>
          <p:sp>
            <p:nvSpPr>
              <p:cNvPr id="54" name="TextBox 53">
                <a:extLst>
                  <a:ext uri="{FF2B5EF4-FFF2-40B4-BE49-F238E27FC236}">
                    <a16:creationId xmlns:a16="http://schemas.microsoft.com/office/drawing/2014/main" id="{D4454CB2-0B54-45A6-BEC7-18B07C6E41CA}"/>
                  </a:ext>
                </a:extLst>
              </p:cNvPr>
              <p:cNvSpPr txBox="1"/>
              <p:nvPr/>
            </p:nvSpPr>
            <p:spPr>
              <a:xfrm>
                <a:off x="2875497" y="3360200"/>
                <a:ext cx="1568295" cy="230832"/>
              </a:xfrm>
              <a:prstGeom prst="rect">
                <a:avLst/>
              </a:prstGeom>
              <a:noFill/>
            </p:spPr>
            <p:txBody>
              <a:bodyPr wrap="square" rtlCol="0">
                <a:spAutoFit/>
              </a:bodyPr>
              <a:lstStyle/>
              <a:p>
                <a:r>
                  <a:rPr lang="en-US" sz="900" dirty="0"/>
                  <a:t>The targeted message</a:t>
                </a:r>
              </a:p>
            </p:txBody>
          </p:sp>
          <p:sp>
            <p:nvSpPr>
              <p:cNvPr id="58" name="Flowchart: Process 57">
                <a:extLst>
                  <a:ext uri="{FF2B5EF4-FFF2-40B4-BE49-F238E27FC236}">
                    <a16:creationId xmlns:a16="http://schemas.microsoft.com/office/drawing/2014/main" id="{DA41A6BF-B573-4523-8AA2-36E22ADEF831}"/>
                  </a:ext>
                </a:extLst>
              </p:cNvPr>
              <p:cNvSpPr/>
              <p:nvPr/>
            </p:nvSpPr>
            <p:spPr>
              <a:xfrm>
                <a:off x="748063" y="2811678"/>
                <a:ext cx="1414493" cy="472948"/>
              </a:xfrm>
              <a:prstGeom prst="flowChartProcess">
                <a:avLst/>
              </a:prstGeom>
              <a:solidFill>
                <a:srgbClr val="40404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itka Text" panose="02000505000000020004" pitchFamily="2" charset="0"/>
                    <a:ea typeface="Verdana" panose="020B0604030504040204" pitchFamily="34" charset="0"/>
                    <a:cs typeface="Verdana" panose="020B0604030504040204" pitchFamily="34" charset="0"/>
                  </a:rPr>
                  <a:t>Access code</a:t>
                </a:r>
              </a:p>
            </p:txBody>
          </p:sp>
          <p:sp>
            <p:nvSpPr>
              <p:cNvPr id="59" name="Cross 58">
                <a:extLst>
                  <a:ext uri="{FF2B5EF4-FFF2-40B4-BE49-F238E27FC236}">
                    <a16:creationId xmlns:a16="http://schemas.microsoft.com/office/drawing/2014/main" id="{BAE92A80-6CB3-4BCB-8449-71D0A27D96C6}"/>
                  </a:ext>
                </a:extLst>
              </p:cNvPr>
              <p:cNvSpPr/>
              <p:nvPr/>
            </p:nvSpPr>
            <p:spPr>
              <a:xfrm>
                <a:off x="2305968" y="2838636"/>
                <a:ext cx="424227" cy="419033"/>
              </a:xfrm>
              <a:prstGeom prst="plus">
                <a:avLst>
                  <a:gd name="adj" fmla="val 39977"/>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1" name="Flowchart: Process 60">
                <a:extLst>
                  <a:ext uri="{FF2B5EF4-FFF2-40B4-BE49-F238E27FC236}">
                    <a16:creationId xmlns:a16="http://schemas.microsoft.com/office/drawing/2014/main" id="{EC2D39FD-6A8D-49BF-B6B1-29485A4B3EC8}"/>
                  </a:ext>
                </a:extLst>
              </p:cNvPr>
              <p:cNvSpPr/>
              <p:nvPr/>
            </p:nvSpPr>
            <p:spPr>
              <a:xfrm>
                <a:off x="2875498" y="2811678"/>
                <a:ext cx="1463289" cy="472948"/>
              </a:xfrm>
              <a:prstGeom prst="flowChartProcess">
                <a:avLst/>
              </a:prstGeom>
              <a:solidFill>
                <a:srgbClr val="FF73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itka Text" panose="02000505000000020004" pitchFamily="2" charset="0"/>
                    <a:ea typeface="Verdana" panose="020B0604030504040204" pitchFamily="34" charset="0"/>
                    <a:cs typeface="Verdana" panose="020B0604030504040204" pitchFamily="34" charset="0"/>
                  </a:rPr>
                  <a:t>‘hello</a:t>
                </a:r>
              </a:p>
              <a:p>
                <a:pPr algn="ctr"/>
                <a:r>
                  <a:rPr lang="en-US" sz="1600" dirty="0">
                    <a:latin typeface="Sitka Text" panose="02000505000000020004" pitchFamily="2" charset="0"/>
                    <a:ea typeface="Verdana" panose="020B0604030504040204" pitchFamily="34" charset="0"/>
                    <a:cs typeface="Verdana" panose="020B0604030504040204" pitchFamily="34" charset="0"/>
                  </a:rPr>
                  <a:t>world’</a:t>
                </a:r>
              </a:p>
            </p:txBody>
          </p:sp>
          <p:sp>
            <p:nvSpPr>
              <p:cNvPr id="62" name="TextBox 61">
                <a:extLst>
                  <a:ext uri="{FF2B5EF4-FFF2-40B4-BE49-F238E27FC236}">
                    <a16:creationId xmlns:a16="http://schemas.microsoft.com/office/drawing/2014/main" id="{B3E6877C-948A-49D4-81B5-7652867D1DD9}"/>
                  </a:ext>
                </a:extLst>
              </p:cNvPr>
              <p:cNvSpPr txBox="1"/>
              <p:nvPr/>
            </p:nvSpPr>
            <p:spPr>
              <a:xfrm>
                <a:off x="696505" y="3355838"/>
                <a:ext cx="1466051" cy="369332"/>
              </a:xfrm>
              <a:prstGeom prst="rect">
                <a:avLst/>
              </a:prstGeom>
              <a:noFill/>
            </p:spPr>
            <p:txBody>
              <a:bodyPr wrap="square" rtlCol="0">
                <a:spAutoFit/>
              </a:bodyPr>
              <a:lstStyle/>
              <a:p>
                <a:r>
                  <a:rPr lang="en-US" sz="900" dirty="0"/>
                  <a:t>Code to indicate the beginning of packet</a:t>
                </a:r>
              </a:p>
            </p:txBody>
          </p:sp>
        </p:grpSp>
        <p:sp>
          <p:nvSpPr>
            <p:cNvPr id="64" name="Arrow: Up-Down 63">
              <a:extLst>
                <a:ext uri="{FF2B5EF4-FFF2-40B4-BE49-F238E27FC236}">
                  <a16:creationId xmlns:a16="http://schemas.microsoft.com/office/drawing/2014/main" id="{6A08639C-AF2F-4565-9ABC-8C984D10FDB8}"/>
                </a:ext>
              </a:extLst>
            </p:cNvPr>
            <p:cNvSpPr/>
            <p:nvPr/>
          </p:nvSpPr>
          <p:spPr>
            <a:xfrm>
              <a:off x="2282498" y="3718402"/>
              <a:ext cx="322010" cy="791863"/>
            </a:xfrm>
            <a:prstGeom prst="upDownArrow">
              <a:avLst/>
            </a:prstGeom>
            <a:gradFill flip="none" rotWithShape="1">
              <a:gsLst>
                <a:gs pos="61492">
                  <a:srgbClr val="59A6FF"/>
                </a:gs>
                <a:gs pos="42254">
                  <a:srgbClr val="86BEFF"/>
                </a:gs>
                <a:gs pos="2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7025" y="5426522"/>
              <a:ext cx="3421894" cy="67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6476" y="4569270"/>
              <a:ext cx="1329517" cy="400110"/>
            </a:xfrm>
            <a:prstGeom prst="rect">
              <a:avLst/>
            </a:prstGeom>
            <a:solidFill>
              <a:srgbClr val="8E9295"/>
            </a:solidFill>
          </p:spPr>
          <p:txBody>
            <a:bodyPr wrap="square" rtlCol="0">
              <a:spAutoFit/>
            </a:bodyPr>
            <a:lstStyle/>
            <a:p>
              <a:r>
                <a:rPr lang="en-US" sz="1000" b="1" dirty="0">
                  <a:latin typeface="Sitka Banner"/>
                </a:rPr>
                <a:t>10101100…001 (varies)</a:t>
              </a:r>
            </a:p>
          </p:txBody>
        </p:sp>
        <p:sp>
          <p:nvSpPr>
            <p:cNvPr id="5" name="TextBox 4"/>
            <p:cNvSpPr txBox="1"/>
            <p:nvPr/>
          </p:nvSpPr>
          <p:spPr>
            <a:xfrm>
              <a:off x="2781151" y="4309274"/>
              <a:ext cx="1386560" cy="861774"/>
            </a:xfrm>
            <a:prstGeom prst="rect">
              <a:avLst/>
            </a:prstGeom>
            <a:solidFill>
              <a:srgbClr val="FFC000"/>
            </a:solidFill>
          </p:spPr>
          <p:txBody>
            <a:bodyPr wrap="square" rtlCol="0">
              <a:spAutoFit/>
            </a:bodyPr>
            <a:lstStyle/>
            <a:p>
              <a:r>
                <a:rPr lang="en-US" sz="1000" b="1" dirty="0">
                  <a:latin typeface="Sitka Banner"/>
                </a:rPr>
                <a:t>01001000 01100101 01101100 01101100 01101111 01110111 01101111 01110010 01101100 01100100</a:t>
              </a:r>
            </a:p>
          </p:txBody>
        </p:sp>
        <p:sp>
          <p:nvSpPr>
            <p:cNvPr id="6" name="Right Brace 5"/>
            <p:cNvSpPr/>
            <p:nvPr/>
          </p:nvSpPr>
          <p:spPr>
            <a:xfrm rot="16200000">
              <a:off x="3243455" y="4493747"/>
              <a:ext cx="293387" cy="1563204"/>
            </a:xfrm>
            <a:prstGeom prst="rightBrace">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p:cNvSpPr/>
            <p:nvPr/>
          </p:nvSpPr>
          <p:spPr>
            <a:xfrm rot="16200000">
              <a:off x="1374132" y="4151184"/>
              <a:ext cx="633526" cy="1827226"/>
            </a:xfrm>
            <a:prstGeom prst="rightBrace">
              <a:avLst/>
            </a:prstGeom>
            <a:ln w="19050">
              <a:solidFill>
                <a:srgbClr val="8E9295"/>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1" name="Arrow: Up-Down 70">
            <a:extLst>
              <a:ext uri="{FF2B5EF4-FFF2-40B4-BE49-F238E27FC236}">
                <a16:creationId xmlns:a16="http://schemas.microsoft.com/office/drawing/2014/main" id="{ED1AD315-CB51-44FD-8767-93AEE26DBA06}"/>
              </a:ext>
            </a:extLst>
          </p:cNvPr>
          <p:cNvSpPr/>
          <p:nvPr/>
        </p:nvSpPr>
        <p:spPr>
          <a:xfrm rot="893695">
            <a:off x="5095908" y="3822088"/>
            <a:ext cx="322010" cy="975936"/>
          </a:xfrm>
          <a:prstGeom prst="upDownArrow">
            <a:avLst>
              <a:gd name="adj1" fmla="val 50000"/>
              <a:gd name="adj2" fmla="val 63947"/>
            </a:avLst>
          </a:prstGeom>
          <a:gradFill flip="none" rotWithShape="1">
            <a:gsLst>
              <a:gs pos="61492">
                <a:srgbClr val="59A6FF"/>
              </a:gs>
              <a:gs pos="42254">
                <a:srgbClr val="86BEFF"/>
              </a:gs>
              <a:gs pos="2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7264" y="2961720"/>
            <a:ext cx="3421894" cy="67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Arrow: Up-Down 70">
            <a:extLst>
              <a:ext uri="{FF2B5EF4-FFF2-40B4-BE49-F238E27FC236}">
                <a16:creationId xmlns:a16="http://schemas.microsoft.com/office/drawing/2014/main" id="{ED1AD315-CB51-44FD-8767-93AEE26DBA06}"/>
              </a:ext>
            </a:extLst>
          </p:cNvPr>
          <p:cNvSpPr/>
          <p:nvPr/>
        </p:nvSpPr>
        <p:spPr>
          <a:xfrm rot="20502355">
            <a:off x="6542346" y="3823915"/>
            <a:ext cx="322010" cy="971214"/>
          </a:xfrm>
          <a:prstGeom prst="upDownArrow">
            <a:avLst/>
          </a:prstGeom>
          <a:gradFill flip="none" rotWithShape="1">
            <a:gsLst>
              <a:gs pos="61492">
                <a:srgbClr val="59A6FF"/>
              </a:gs>
              <a:gs pos="42254">
                <a:srgbClr val="86BEFF"/>
              </a:gs>
              <a:gs pos="2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0" name="Arrow: Up-Down 70">
            <a:extLst>
              <a:ext uri="{FF2B5EF4-FFF2-40B4-BE49-F238E27FC236}">
                <a16:creationId xmlns:a16="http://schemas.microsoft.com/office/drawing/2014/main" id="{ED1AD315-CB51-44FD-8767-93AEE26DBA06}"/>
              </a:ext>
            </a:extLst>
          </p:cNvPr>
          <p:cNvSpPr/>
          <p:nvPr/>
        </p:nvSpPr>
        <p:spPr>
          <a:xfrm>
            <a:off x="5808724" y="3853206"/>
            <a:ext cx="322010" cy="945234"/>
          </a:xfrm>
          <a:prstGeom prst="upDownArrow">
            <a:avLst/>
          </a:prstGeom>
          <a:gradFill flip="none" rotWithShape="1">
            <a:gsLst>
              <a:gs pos="61492">
                <a:srgbClr val="59A6FF"/>
              </a:gs>
              <a:gs pos="42254">
                <a:srgbClr val="86BEFF"/>
              </a:gs>
              <a:gs pos="2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4687264" y="4960378"/>
            <a:ext cx="958607" cy="738664"/>
          </a:xfrm>
          <a:prstGeom prst="rect">
            <a:avLst/>
          </a:prstGeom>
          <a:noFill/>
        </p:spPr>
        <p:txBody>
          <a:bodyPr wrap="square" rtlCol="0">
            <a:spAutoFit/>
          </a:bodyPr>
          <a:lstStyle/>
          <a:p>
            <a:r>
              <a:rPr lang="en-US" b="1" dirty="0"/>
              <a:t>ASK:</a:t>
            </a:r>
          </a:p>
          <a:p>
            <a:r>
              <a:rPr lang="en-US" sz="1200" b="1" dirty="0">
                <a:latin typeface="Sitka Banner"/>
              </a:rPr>
              <a:t>Amplitude</a:t>
            </a:r>
            <a:r>
              <a:rPr lang="en-US" sz="1200" dirty="0">
                <a:latin typeface="Sitka Banner"/>
              </a:rPr>
              <a:t>  shift</a:t>
            </a:r>
          </a:p>
        </p:txBody>
      </p:sp>
      <p:sp>
        <p:nvSpPr>
          <p:cNvPr id="44" name="TextBox 43"/>
          <p:cNvSpPr txBox="1"/>
          <p:nvPr/>
        </p:nvSpPr>
        <p:spPr>
          <a:xfrm>
            <a:off x="5645870" y="4969379"/>
            <a:ext cx="964645" cy="738664"/>
          </a:xfrm>
          <a:prstGeom prst="rect">
            <a:avLst/>
          </a:prstGeom>
          <a:noFill/>
        </p:spPr>
        <p:txBody>
          <a:bodyPr wrap="square" rtlCol="0">
            <a:spAutoFit/>
          </a:bodyPr>
          <a:lstStyle/>
          <a:p>
            <a:r>
              <a:rPr lang="en-US" b="1" dirty="0"/>
              <a:t>FSK:</a:t>
            </a:r>
          </a:p>
          <a:p>
            <a:r>
              <a:rPr lang="en-US" sz="1200" b="1" dirty="0">
                <a:latin typeface="Sitka Banner"/>
              </a:rPr>
              <a:t>Frequency</a:t>
            </a:r>
            <a:r>
              <a:rPr lang="en-US" sz="1200" dirty="0">
                <a:latin typeface="Sitka Banner"/>
              </a:rPr>
              <a:t> shift</a:t>
            </a:r>
          </a:p>
        </p:txBody>
      </p:sp>
      <p:sp>
        <p:nvSpPr>
          <p:cNvPr id="45" name="TextBox 44"/>
          <p:cNvSpPr txBox="1"/>
          <p:nvPr/>
        </p:nvSpPr>
        <p:spPr>
          <a:xfrm>
            <a:off x="6610516" y="4969380"/>
            <a:ext cx="937658" cy="738664"/>
          </a:xfrm>
          <a:prstGeom prst="rect">
            <a:avLst/>
          </a:prstGeom>
          <a:noFill/>
        </p:spPr>
        <p:txBody>
          <a:bodyPr wrap="square" rtlCol="0">
            <a:spAutoFit/>
          </a:bodyPr>
          <a:lstStyle/>
          <a:p>
            <a:r>
              <a:rPr lang="en-US" b="1" dirty="0"/>
              <a:t>PSK:</a:t>
            </a:r>
          </a:p>
          <a:p>
            <a:r>
              <a:rPr lang="en-US" sz="1200" b="1" dirty="0">
                <a:latin typeface="Sitka Banner"/>
              </a:rPr>
              <a:t>Phase</a:t>
            </a:r>
            <a:r>
              <a:rPr lang="en-US" sz="1200" dirty="0">
                <a:latin typeface="Sitka Banner"/>
              </a:rPr>
              <a:t> </a:t>
            </a:r>
          </a:p>
          <a:p>
            <a:r>
              <a:rPr lang="en-US" sz="1200" dirty="0">
                <a:latin typeface="Sitka Banner"/>
              </a:rPr>
              <a:t>shift</a:t>
            </a:r>
          </a:p>
        </p:txBody>
      </p:sp>
      <p:sp>
        <p:nvSpPr>
          <p:cNvPr id="8" name="Rectangle 7"/>
          <p:cNvSpPr/>
          <p:nvPr/>
        </p:nvSpPr>
        <p:spPr>
          <a:xfrm>
            <a:off x="4687264" y="4969903"/>
            <a:ext cx="2710221" cy="998988"/>
          </a:xfrm>
          <a:prstGeom prst="rect">
            <a:avLst/>
          </a:prstGeom>
          <a:noFill/>
          <a:ln w="2540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0" name="Notched Right Arrow 9"/>
          <p:cNvSpPr/>
          <p:nvPr/>
        </p:nvSpPr>
        <p:spPr>
          <a:xfrm>
            <a:off x="5667183" y="5886834"/>
            <a:ext cx="739149" cy="493740"/>
          </a:xfrm>
          <a:prstGeom prst="notchedRightArrow">
            <a:avLst/>
          </a:prstGeom>
          <a:solidFill>
            <a:schemeClr val="bg1"/>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 name="Oval 3">
            <a:extLst>
              <a:ext uri="{FF2B5EF4-FFF2-40B4-BE49-F238E27FC236}">
                <a16:creationId xmlns:a16="http://schemas.microsoft.com/office/drawing/2014/main" id="{C639C079-2EFE-4D84-806E-7955B0C24370}"/>
              </a:ext>
            </a:extLst>
          </p:cNvPr>
          <p:cNvSpPr/>
          <p:nvPr/>
        </p:nvSpPr>
        <p:spPr>
          <a:xfrm>
            <a:off x="186027" y="5188578"/>
            <a:ext cx="4167076" cy="11176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2" name="Rectangle: Rounded Corners 11">
            <a:extLst>
              <a:ext uri="{FF2B5EF4-FFF2-40B4-BE49-F238E27FC236}">
                <a16:creationId xmlns:a16="http://schemas.microsoft.com/office/drawing/2014/main" id="{4B3D2C14-DE7E-403F-A567-F743CD52B2D0}"/>
              </a:ext>
            </a:extLst>
          </p:cNvPr>
          <p:cNvSpPr/>
          <p:nvPr/>
        </p:nvSpPr>
        <p:spPr>
          <a:xfrm>
            <a:off x="528429" y="5176602"/>
            <a:ext cx="3488916" cy="79246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49" name="Rectangle: Rounded Corners 48">
            <a:extLst>
              <a:ext uri="{FF2B5EF4-FFF2-40B4-BE49-F238E27FC236}">
                <a16:creationId xmlns:a16="http://schemas.microsoft.com/office/drawing/2014/main" id="{6A73EB50-043C-4540-AF9C-19DEEA294074}"/>
              </a:ext>
            </a:extLst>
          </p:cNvPr>
          <p:cNvSpPr/>
          <p:nvPr/>
        </p:nvSpPr>
        <p:spPr>
          <a:xfrm>
            <a:off x="4653595" y="2889807"/>
            <a:ext cx="3488916" cy="79246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0" name="TextBox 49">
            <a:extLst>
              <a:ext uri="{FF2B5EF4-FFF2-40B4-BE49-F238E27FC236}">
                <a16:creationId xmlns:a16="http://schemas.microsoft.com/office/drawing/2014/main" id="{3B93E69D-50DB-40CA-B426-EB59BDADCCB6}"/>
              </a:ext>
            </a:extLst>
          </p:cNvPr>
          <p:cNvSpPr txBox="1"/>
          <p:nvPr/>
        </p:nvSpPr>
        <p:spPr>
          <a:xfrm>
            <a:off x="7397485" y="4890628"/>
            <a:ext cx="851145" cy="769441"/>
          </a:xfrm>
          <a:prstGeom prst="rect">
            <a:avLst/>
          </a:prstGeom>
          <a:noFill/>
        </p:spPr>
        <p:txBody>
          <a:bodyPr wrap="square" rtlCol="0">
            <a:spAutoFit/>
          </a:bodyPr>
          <a:lstStyle/>
          <a:p>
            <a:r>
              <a:rPr lang="en-US" sz="4400" b="1" dirty="0">
                <a:latin typeface="Sitka Banner"/>
              </a:rPr>
              <a:t>…</a:t>
            </a:r>
            <a:endParaRPr lang="en-US" sz="4400" dirty="0">
              <a:latin typeface="Sitka Banner"/>
            </a:endParaRPr>
          </a:p>
        </p:txBody>
      </p:sp>
      <p:sp>
        <p:nvSpPr>
          <p:cNvPr id="55" name="Arrow: Up-Down 70">
            <a:extLst>
              <a:ext uri="{FF2B5EF4-FFF2-40B4-BE49-F238E27FC236}">
                <a16:creationId xmlns:a16="http://schemas.microsoft.com/office/drawing/2014/main" id="{85C81632-58B7-4A19-92F1-A20461E1CE3D}"/>
              </a:ext>
            </a:extLst>
          </p:cNvPr>
          <p:cNvSpPr/>
          <p:nvPr/>
        </p:nvSpPr>
        <p:spPr>
          <a:xfrm rot="19828273">
            <a:off x="7336876" y="3786181"/>
            <a:ext cx="322010" cy="1079285"/>
          </a:xfrm>
          <a:prstGeom prst="upDownArrow">
            <a:avLst/>
          </a:prstGeom>
          <a:gradFill flip="none" rotWithShape="1">
            <a:gsLst>
              <a:gs pos="61492">
                <a:srgbClr val="59A6FF"/>
              </a:gs>
              <a:gs pos="42254">
                <a:srgbClr val="86BEFF"/>
              </a:gs>
              <a:gs pos="200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16" name="Straight Arrow Connector 15"/>
          <p:cNvCxnSpPr/>
          <p:nvPr/>
        </p:nvCxnSpPr>
        <p:spPr>
          <a:xfrm flipV="1">
            <a:off x="3673366" y="3682267"/>
            <a:ext cx="1033327" cy="1494335"/>
          </a:xfrm>
          <a:prstGeom prst="straightConnector1">
            <a:avLst/>
          </a:prstGeom>
          <a:ln w="254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1" name="Arrow: Right 45">
            <a:extLst>
              <a:ext uri="{FF2B5EF4-FFF2-40B4-BE49-F238E27FC236}">
                <a16:creationId xmlns:a16="http://schemas.microsoft.com/office/drawing/2014/main" id="{1EBAC2DF-8DBA-4157-908D-CB8F57AE1BBE}"/>
              </a:ext>
            </a:extLst>
          </p:cNvPr>
          <p:cNvSpPr/>
          <p:nvPr/>
        </p:nvSpPr>
        <p:spPr>
          <a:xfrm>
            <a:off x="4246281" y="1785294"/>
            <a:ext cx="477132" cy="518146"/>
          </a:xfrm>
          <a:prstGeom prst="righ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p:cNvSpPr txBox="1"/>
          <p:nvPr/>
        </p:nvSpPr>
        <p:spPr>
          <a:xfrm>
            <a:off x="4246281" y="1898650"/>
            <a:ext cx="440983" cy="276999"/>
          </a:xfrm>
          <a:prstGeom prst="rect">
            <a:avLst/>
          </a:prstGeom>
          <a:noFill/>
        </p:spPr>
        <p:txBody>
          <a:bodyPr wrap="square" rtlCol="0">
            <a:spAutoFit/>
          </a:bodyPr>
          <a:lstStyle/>
          <a:p>
            <a:r>
              <a:rPr lang="en-US" sz="1200" dirty="0" err="1"/>
              <a:t>Tx</a:t>
            </a:r>
            <a:endParaRPr lang="en-US" sz="1200" dirty="0"/>
          </a:p>
        </p:txBody>
      </p:sp>
      <p:sp>
        <p:nvSpPr>
          <p:cNvPr id="57" name="Arrow: Right 45">
            <a:extLst>
              <a:ext uri="{FF2B5EF4-FFF2-40B4-BE49-F238E27FC236}">
                <a16:creationId xmlns:a16="http://schemas.microsoft.com/office/drawing/2014/main" id="{1EBAC2DF-8DBA-4157-908D-CB8F57AE1BBE}"/>
              </a:ext>
            </a:extLst>
          </p:cNvPr>
          <p:cNvSpPr/>
          <p:nvPr/>
        </p:nvSpPr>
        <p:spPr>
          <a:xfrm>
            <a:off x="8233055" y="1792511"/>
            <a:ext cx="477132" cy="518146"/>
          </a:xfrm>
          <a:prstGeom prst="rightArrow">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0" name="TextBox 59"/>
          <p:cNvSpPr txBox="1"/>
          <p:nvPr/>
        </p:nvSpPr>
        <p:spPr>
          <a:xfrm>
            <a:off x="8233055" y="1905867"/>
            <a:ext cx="440983" cy="276999"/>
          </a:xfrm>
          <a:prstGeom prst="rect">
            <a:avLst/>
          </a:prstGeom>
          <a:noFill/>
        </p:spPr>
        <p:txBody>
          <a:bodyPr wrap="square" rtlCol="0">
            <a:spAutoFit/>
          </a:bodyPr>
          <a:lstStyle/>
          <a:p>
            <a:r>
              <a:rPr lang="en-US" sz="1200" dirty="0" err="1"/>
              <a:t>Tx</a:t>
            </a:r>
            <a:endParaRPr lang="en-US" sz="1200" dirty="0"/>
          </a:p>
        </p:txBody>
      </p:sp>
      <p:sp>
        <p:nvSpPr>
          <p:cNvPr id="65" name="TextBox 64"/>
          <p:cNvSpPr txBox="1"/>
          <p:nvPr/>
        </p:nvSpPr>
        <p:spPr>
          <a:xfrm>
            <a:off x="8221783" y="1902056"/>
            <a:ext cx="440983" cy="276999"/>
          </a:xfrm>
          <a:prstGeom prst="rect">
            <a:avLst/>
          </a:prstGeom>
          <a:noFill/>
        </p:spPr>
        <p:txBody>
          <a:bodyPr wrap="square" rtlCol="0">
            <a:spAutoFit/>
          </a:bodyPr>
          <a:lstStyle/>
          <a:p>
            <a:r>
              <a:rPr lang="en-US" sz="1200" dirty="0"/>
              <a:t>Rx</a:t>
            </a:r>
          </a:p>
        </p:txBody>
      </p:sp>
      <p:sp>
        <p:nvSpPr>
          <p:cNvPr id="66" name="TextBox 65"/>
          <p:cNvSpPr txBox="1"/>
          <p:nvPr/>
        </p:nvSpPr>
        <p:spPr>
          <a:xfrm>
            <a:off x="4235780" y="1898649"/>
            <a:ext cx="440983" cy="276999"/>
          </a:xfrm>
          <a:prstGeom prst="rect">
            <a:avLst/>
          </a:prstGeom>
          <a:noFill/>
        </p:spPr>
        <p:txBody>
          <a:bodyPr wrap="square" rtlCol="0">
            <a:spAutoFit/>
          </a:bodyPr>
          <a:lstStyle/>
          <a:p>
            <a:r>
              <a:rPr lang="en-US" sz="1200" dirty="0"/>
              <a:t>Rx</a:t>
            </a:r>
          </a:p>
        </p:txBody>
      </p:sp>
      <p:sp>
        <p:nvSpPr>
          <p:cNvPr id="67" name="Rectangle 66"/>
          <p:cNvSpPr/>
          <p:nvPr/>
        </p:nvSpPr>
        <p:spPr>
          <a:xfrm>
            <a:off x="4687579" y="4969974"/>
            <a:ext cx="3421579" cy="998988"/>
          </a:xfrm>
          <a:prstGeom prst="rect">
            <a:avLst/>
          </a:prstGeom>
          <a:noFill/>
          <a:ln w="25400" cmpd="thickThi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68" name="Straight Arrow Connector 67"/>
          <p:cNvCxnSpPr/>
          <p:nvPr/>
        </p:nvCxnSpPr>
        <p:spPr>
          <a:xfrm flipV="1">
            <a:off x="8109158" y="4535203"/>
            <a:ext cx="1434892" cy="912590"/>
          </a:xfrm>
          <a:prstGeom prst="straightConnector1">
            <a:avLst/>
          </a:prstGeom>
          <a:ln w="25400">
            <a:solidFill>
              <a:srgbClr val="00B0F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BA738736-5CAC-41F6-ACFB-7CAF6EAF5865}"/>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Develop library of SW-defined radio modems</a:t>
            </a:r>
            <a:br>
              <a:rPr lang="en-US" dirty="0"/>
            </a:br>
            <a:endParaRPr lang="en-US" dirty="0"/>
          </a:p>
        </p:txBody>
      </p:sp>
    </p:spTree>
    <p:extLst>
      <p:ext uri="{BB962C8B-B14F-4D97-AF65-F5344CB8AC3E}">
        <p14:creationId xmlns:p14="http://schemas.microsoft.com/office/powerpoint/2010/main" val="109460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xit"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8" presetClass="emph" presetSubtype="0" fill="hold" grpId="0" nodeType="withEffect">
                                  <p:stCondLst>
                                    <p:cond delay="0"/>
                                  </p:stCondLst>
                                  <p:childTnLst>
                                    <p:animRot by="10800000">
                                      <p:cBhvr>
                                        <p:cTn id="60" dur="2000" fill="hold"/>
                                        <p:tgtEl>
                                          <p:spTgt spid="51"/>
                                        </p:tgtEl>
                                        <p:attrNameLst>
                                          <p:attrName>r</p:attrName>
                                        </p:attrNameLst>
                                      </p:cBhvr>
                                    </p:animRot>
                                  </p:childTnLst>
                                </p:cTn>
                              </p:par>
                              <p:par>
                                <p:cTn id="61" presetID="8" presetClass="emph" presetSubtype="0" fill="hold" grpId="0" nodeType="withEffect">
                                  <p:stCondLst>
                                    <p:cond delay="0"/>
                                  </p:stCondLst>
                                  <p:childTnLst>
                                    <p:animRot by="10800000">
                                      <p:cBhvr>
                                        <p:cTn id="62" dur="2000" fill="hold"/>
                                        <p:tgtEl>
                                          <p:spTgt spid="57"/>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67"/>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9" grpId="0" animBg="1"/>
      <p:bldP spid="40" grpId="0" animBg="1"/>
      <p:bldP spid="7" grpId="0"/>
      <p:bldP spid="44" grpId="0"/>
      <p:bldP spid="45" grpId="0"/>
      <p:bldP spid="8" grpId="0" animBg="1"/>
      <p:bldP spid="10" grpId="0" animBg="1"/>
      <p:bldP spid="12" grpId="0" animBg="1"/>
      <p:bldP spid="49" grpId="0" animBg="1"/>
      <p:bldP spid="50" grpId="0"/>
      <p:bldP spid="55" grpId="0" animBg="1"/>
      <p:bldP spid="51" grpId="0" animBg="1"/>
      <p:bldP spid="19" grpId="0"/>
      <p:bldP spid="57" grpId="0" animBg="1"/>
      <p:bldP spid="60" grpId="0"/>
      <p:bldP spid="65" grpId="0"/>
      <p:bldP spid="66" grpId="0"/>
      <p:bldP spid="67" grpId="0" animBg="1"/>
      <p:bldP spid="6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4993" y="211389"/>
            <a:ext cx="3504052" cy="1015663"/>
          </a:xfrm>
          <a:prstGeom prst="rect">
            <a:avLst/>
          </a:prstGeom>
          <a:noFill/>
        </p:spPr>
        <p:txBody>
          <a:bodyPr wrap="square" rtlCol="0">
            <a:spAutoFit/>
          </a:bodyPr>
          <a:lstStyle/>
          <a:p>
            <a:r>
              <a:rPr lang="en-US" sz="6000" b="1" dirty="0"/>
              <a:t>ASK</a:t>
            </a:r>
            <a:r>
              <a:rPr lang="en-US" dirty="0"/>
              <a:t> </a:t>
            </a:r>
          </a:p>
        </p:txBody>
      </p:sp>
      <p:sp>
        <p:nvSpPr>
          <p:cNvPr id="45" name="TextBox 44"/>
          <p:cNvSpPr txBox="1"/>
          <p:nvPr/>
        </p:nvSpPr>
        <p:spPr>
          <a:xfrm>
            <a:off x="4464993" y="211389"/>
            <a:ext cx="3504052" cy="1015663"/>
          </a:xfrm>
          <a:prstGeom prst="rect">
            <a:avLst/>
          </a:prstGeom>
          <a:noFill/>
        </p:spPr>
        <p:txBody>
          <a:bodyPr wrap="square" rtlCol="0">
            <a:spAutoFit/>
          </a:bodyPr>
          <a:lstStyle/>
          <a:p>
            <a:r>
              <a:rPr lang="en-US" sz="6000" b="1" dirty="0"/>
              <a:t>FSK</a:t>
            </a:r>
            <a:r>
              <a:rPr lang="en-US" dirty="0"/>
              <a:t> </a:t>
            </a:r>
          </a:p>
        </p:txBody>
      </p:sp>
      <p:sp>
        <p:nvSpPr>
          <p:cNvPr id="46" name="TextBox 45"/>
          <p:cNvSpPr txBox="1"/>
          <p:nvPr/>
        </p:nvSpPr>
        <p:spPr>
          <a:xfrm>
            <a:off x="8250412" y="211384"/>
            <a:ext cx="3504052" cy="1015663"/>
          </a:xfrm>
          <a:prstGeom prst="rect">
            <a:avLst/>
          </a:prstGeom>
          <a:noFill/>
        </p:spPr>
        <p:txBody>
          <a:bodyPr wrap="square" rtlCol="0">
            <a:spAutoFit/>
          </a:bodyPr>
          <a:lstStyle/>
          <a:p>
            <a:r>
              <a:rPr lang="en-US" sz="6000" b="1" dirty="0"/>
              <a:t>PSK</a:t>
            </a:r>
            <a:r>
              <a:rPr lang="en-US" dirty="0"/>
              <a:t> </a:t>
            </a:r>
          </a:p>
        </p:txBody>
      </p:sp>
      <p:sp>
        <p:nvSpPr>
          <p:cNvPr id="42" name="Rectangle 41"/>
          <p:cNvSpPr/>
          <p:nvPr/>
        </p:nvSpPr>
        <p:spPr bwMode="gray">
          <a:xfrm>
            <a:off x="4369057" y="1344230"/>
            <a:ext cx="3504051" cy="4539461"/>
          </a:xfrm>
          <a:prstGeom prst="rect">
            <a:avLst/>
          </a:prstGeom>
          <a:solidFill>
            <a:schemeClr val="bg1"/>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a typeface="Verdana" panose="020B0604030504040204" pitchFamily="34" charset="0"/>
            </a:endParaRPr>
          </a:p>
        </p:txBody>
      </p:sp>
      <p:sp>
        <p:nvSpPr>
          <p:cNvPr id="6" name="TextBox 5"/>
          <p:cNvSpPr txBox="1"/>
          <p:nvPr/>
        </p:nvSpPr>
        <p:spPr>
          <a:xfrm>
            <a:off x="4466231" y="4392074"/>
            <a:ext cx="3283974" cy="1846659"/>
          </a:xfrm>
          <a:prstGeom prst="rect">
            <a:avLst/>
          </a:prstGeom>
          <a:noFill/>
        </p:spPr>
        <p:txBody>
          <a:bodyPr wrap="square" rtlCol="0">
            <a:spAutoFit/>
          </a:bodyPr>
          <a:lstStyle/>
          <a:p>
            <a:r>
              <a:rPr lang="en-US" b="1" u="sng" dirty="0"/>
              <a:t>Frequency </a:t>
            </a:r>
            <a:r>
              <a:rPr lang="en-US" u="sng" dirty="0"/>
              <a:t>Shift Key:</a:t>
            </a:r>
          </a:p>
          <a:p>
            <a:endParaRPr lang="en-US" sz="900" dirty="0"/>
          </a:p>
          <a:p>
            <a:pPr marL="285750" indent="-285750">
              <a:buFont typeface="Arial" panose="020B0604020202020204" pitchFamily="34" charset="0"/>
              <a:buChar char="•"/>
            </a:pPr>
            <a:r>
              <a:rPr lang="en-US" sz="1200" dirty="0"/>
              <a:t>Good noise immunity</a:t>
            </a:r>
          </a:p>
          <a:p>
            <a:pPr marL="285750" indent="-285750">
              <a:buFont typeface="Arial" panose="020B0604020202020204" pitchFamily="34" charset="0"/>
              <a:buChar char="•"/>
            </a:pPr>
            <a:r>
              <a:rPr lang="en-US" sz="1200" dirty="0"/>
              <a:t>More bandwidth efficient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More complex design than ASK</a:t>
            </a:r>
          </a:p>
          <a:p>
            <a:endParaRPr lang="en-US" dirty="0"/>
          </a:p>
          <a:p>
            <a:pPr marL="285750" indent="-285750">
              <a:buFont typeface="Arial" panose="020B0604020202020204" pitchFamily="34" charset="0"/>
              <a:buChar char="•"/>
            </a:pPr>
            <a:endParaRPr lang="en-US" dirty="0"/>
          </a:p>
        </p:txBody>
      </p:sp>
      <p:sp>
        <p:nvSpPr>
          <p:cNvPr id="41" name="Rectangle 40"/>
          <p:cNvSpPr/>
          <p:nvPr/>
        </p:nvSpPr>
        <p:spPr bwMode="gray">
          <a:xfrm>
            <a:off x="8171389" y="1344230"/>
            <a:ext cx="3504052" cy="4539461"/>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grpSp>
        <p:nvGrpSpPr>
          <p:cNvPr id="18" name="Group 17"/>
          <p:cNvGrpSpPr/>
          <p:nvPr/>
        </p:nvGrpSpPr>
        <p:grpSpPr>
          <a:xfrm>
            <a:off x="8401295" y="1571772"/>
            <a:ext cx="3166670" cy="2692879"/>
            <a:chOff x="4689985" y="1411181"/>
            <a:chExt cx="3166670" cy="2692879"/>
          </a:xfrm>
        </p:grpSpPr>
        <p:pic>
          <p:nvPicPr>
            <p:cNvPr id="19" name="Picture 18"/>
            <p:cNvPicPr>
              <a:picLocks noChangeAspect="1"/>
            </p:cNvPicPr>
            <p:nvPr/>
          </p:nvPicPr>
          <p:blipFill rotWithShape="1">
            <a:blip r:embed="rId3"/>
            <a:srcRect l="3434" t="6480" b="54009"/>
            <a:stretch/>
          </p:blipFill>
          <p:spPr>
            <a:xfrm>
              <a:off x="4689985" y="2912174"/>
              <a:ext cx="3166669" cy="1191886"/>
            </a:xfrm>
            <a:prstGeom prst="rect">
              <a:avLst/>
            </a:prstGeom>
          </p:spPr>
        </p:pic>
        <p:grpSp>
          <p:nvGrpSpPr>
            <p:cNvPr id="20" name="Group 19"/>
            <p:cNvGrpSpPr/>
            <p:nvPr/>
          </p:nvGrpSpPr>
          <p:grpSpPr>
            <a:xfrm>
              <a:off x="4689987" y="1411181"/>
              <a:ext cx="3166668" cy="1249532"/>
              <a:chOff x="4689987" y="1411181"/>
              <a:chExt cx="3166668" cy="1249532"/>
            </a:xfrm>
          </p:grpSpPr>
          <p:pic>
            <p:nvPicPr>
              <p:cNvPr id="21" name="Picture 20"/>
              <p:cNvPicPr>
                <a:picLocks noChangeAspect="1"/>
              </p:cNvPicPr>
              <p:nvPr/>
            </p:nvPicPr>
            <p:blipFill rotWithShape="1">
              <a:blip r:embed="rId3"/>
              <a:srcRect l="3434" t="54162"/>
              <a:stretch/>
            </p:blipFill>
            <p:spPr>
              <a:xfrm>
                <a:off x="4689987" y="1530096"/>
                <a:ext cx="3166668" cy="1130617"/>
              </a:xfrm>
              <a:prstGeom prst="rect">
                <a:avLst/>
              </a:prstGeom>
            </p:spPr>
          </p:pic>
          <p:cxnSp>
            <p:nvCxnSpPr>
              <p:cNvPr id="22" name="Straight Connector 21"/>
              <p:cNvCxnSpPr/>
              <p:nvPr/>
            </p:nvCxnSpPr>
            <p:spPr>
              <a:xfrm>
                <a:off x="6331974" y="1792537"/>
                <a:ext cx="1026919" cy="8160"/>
              </a:xfrm>
              <a:prstGeom prst="line">
                <a:avLst/>
              </a:prstGeom>
              <a:ln w="285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90101" y="1784377"/>
                <a:ext cx="1026918" cy="8160"/>
              </a:xfrm>
              <a:prstGeom prst="line">
                <a:avLst/>
              </a:prstGeom>
              <a:ln w="28575">
                <a:solidFill>
                  <a:srgbClr val="00B050"/>
                </a:solidFill>
                <a:headEnd type="none"/>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ECDFD00-FA2C-4D9F-8263-4050539891D5}"/>
                  </a:ext>
                </a:extLst>
              </p:cNvPr>
              <p:cNvSpPr txBox="1"/>
              <p:nvPr/>
            </p:nvSpPr>
            <p:spPr>
              <a:xfrm>
                <a:off x="5773414" y="1411181"/>
                <a:ext cx="232600" cy="461665"/>
              </a:xfrm>
              <a:prstGeom prst="rect">
                <a:avLst/>
              </a:prstGeom>
              <a:noFill/>
            </p:spPr>
            <p:txBody>
              <a:bodyPr wrap="square" rtlCol="0">
                <a:spAutoFit/>
              </a:bodyPr>
              <a:lstStyle/>
              <a:p>
                <a:r>
                  <a:rPr lang="en-US" sz="2400" b="1" dirty="0">
                    <a:solidFill>
                      <a:srgbClr val="00B050"/>
                    </a:solidFill>
                  </a:rPr>
                  <a:t>0</a:t>
                </a:r>
              </a:p>
            </p:txBody>
          </p:sp>
          <p:sp>
            <p:nvSpPr>
              <p:cNvPr id="26" name="TextBox 25">
                <a:extLst>
                  <a:ext uri="{FF2B5EF4-FFF2-40B4-BE49-F238E27FC236}">
                    <a16:creationId xmlns:a16="http://schemas.microsoft.com/office/drawing/2014/main" id="{7ECDFD00-FA2C-4D9F-8263-4050539891D5}"/>
                  </a:ext>
                </a:extLst>
              </p:cNvPr>
              <p:cNvSpPr txBox="1"/>
              <p:nvPr/>
            </p:nvSpPr>
            <p:spPr>
              <a:xfrm>
                <a:off x="6613652" y="1411354"/>
                <a:ext cx="232600" cy="461665"/>
              </a:xfrm>
              <a:prstGeom prst="rect">
                <a:avLst/>
              </a:prstGeom>
              <a:noFill/>
            </p:spPr>
            <p:txBody>
              <a:bodyPr wrap="square" rtlCol="0">
                <a:spAutoFit/>
              </a:bodyPr>
              <a:lstStyle/>
              <a:p>
                <a:r>
                  <a:rPr lang="en-US" sz="2400" b="1" dirty="0">
                    <a:solidFill>
                      <a:srgbClr val="FFC000"/>
                    </a:solidFill>
                  </a:rPr>
                  <a:t>1</a:t>
                </a:r>
              </a:p>
            </p:txBody>
          </p:sp>
        </p:grpSp>
      </p:grpSp>
      <p:sp>
        <p:nvSpPr>
          <p:cNvPr id="27" name="TextBox 26"/>
          <p:cNvSpPr txBox="1"/>
          <p:nvPr/>
        </p:nvSpPr>
        <p:spPr>
          <a:xfrm>
            <a:off x="8401297" y="4393061"/>
            <a:ext cx="3283974" cy="1754326"/>
          </a:xfrm>
          <a:prstGeom prst="rect">
            <a:avLst/>
          </a:prstGeom>
          <a:noFill/>
        </p:spPr>
        <p:txBody>
          <a:bodyPr wrap="square" rtlCol="0">
            <a:spAutoFit/>
          </a:bodyPr>
          <a:lstStyle/>
          <a:p>
            <a:r>
              <a:rPr lang="en-US" b="1" u="sng" dirty="0"/>
              <a:t>Phase </a:t>
            </a:r>
            <a:r>
              <a:rPr lang="en-US" u="sng" dirty="0"/>
              <a:t>Shift Key:</a:t>
            </a:r>
          </a:p>
          <a:p>
            <a:endParaRPr lang="en-US" sz="900" dirty="0"/>
          </a:p>
          <a:p>
            <a:pPr marL="285750" indent="-285750">
              <a:buFont typeface="Arial" panose="020B0604020202020204" pitchFamily="34" charset="0"/>
              <a:buChar char="•"/>
            </a:pPr>
            <a:r>
              <a:rPr lang="en-US" sz="1200" dirty="0"/>
              <a:t>Good noise immunity</a:t>
            </a:r>
          </a:p>
          <a:p>
            <a:pPr marL="285750" indent="-285750">
              <a:buFont typeface="Arial" panose="020B0604020202020204" pitchFamily="34" charset="0"/>
              <a:buChar char="•"/>
            </a:pPr>
            <a:r>
              <a:rPr lang="en-US" sz="1200" dirty="0"/>
              <a:t>Slightly more bandwidth efficient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More complex design than FSK</a:t>
            </a:r>
          </a:p>
          <a:p>
            <a:pPr marL="285750" indent="-285750">
              <a:buFont typeface="Arial" panose="020B0604020202020204" pitchFamily="34" charset="0"/>
              <a:buChar char="•"/>
            </a:pPr>
            <a:r>
              <a:rPr lang="en-US" sz="1200" dirty="0"/>
              <a:t>More Power Consumption</a:t>
            </a:r>
            <a:endParaRPr lang="en-US" dirty="0"/>
          </a:p>
          <a:p>
            <a:pPr marL="285750" indent="-285750">
              <a:buFont typeface="Arial" panose="020B0604020202020204" pitchFamily="34" charset="0"/>
              <a:buChar char="•"/>
            </a:pPr>
            <a:endParaRPr lang="en-US" dirty="0"/>
          </a:p>
        </p:txBody>
      </p:sp>
      <p:sp>
        <p:nvSpPr>
          <p:cNvPr id="24" name="Rectangle 23"/>
          <p:cNvSpPr/>
          <p:nvPr/>
        </p:nvSpPr>
        <p:spPr bwMode="gray">
          <a:xfrm>
            <a:off x="575970" y="1344230"/>
            <a:ext cx="3504052" cy="4539461"/>
          </a:xfrm>
          <a:prstGeom prst="rect">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a typeface="Verdana" panose="020B0604030504040204" pitchFamily="34" charset="0"/>
            </a:endParaRPr>
          </a:p>
        </p:txBody>
      </p:sp>
      <p:sp>
        <p:nvSpPr>
          <p:cNvPr id="28" name="TextBox 27"/>
          <p:cNvSpPr txBox="1"/>
          <p:nvPr/>
        </p:nvSpPr>
        <p:spPr>
          <a:xfrm>
            <a:off x="686009" y="4392074"/>
            <a:ext cx="3283974" cy="1269578"/>
          </a:xfrm>
          <a:prstGeom prst="rect">
            <a:avLst/>
          </a:prstGeom>
          <a:noFill/>
        </p:spPr>
        <p:txBody>
          <a:bodyPr wrap="square" rtlCol="0">
            <a:spAutoFit/>
          </a:bodyPr>
          <a:lstStyle/>
          <a:p>
            <a:r>
              <a:rPr lang="en-US" b="1" u="sng" dirty="0"/>
              <a:t>Amplitude </a:t>
            </a:r>
            <a:r>
              <a:rPr lang="en-US" u="sng" dirty="0"/>
              <a:t>Shift Key:</a:t>
            </a:r>
          </a:p>
          <a:p>
            <a:endParaRPr lang="en-US" sz="900" dirty="0"/>
          </a:p>
          <a:p>
            <a:pPr marL="285750" indent="-285750">
              <a:buFont typeface="Arial" panose="020B0604020202020204" pitchFamily="34" charset="0"/>
              <a:buChar char="•"/>
            </a:pPr>
            <a:r>
              <a:rPr lang="en-US" sz="1200" dirty="0"/>
              <a:t>Bad noise immunity</a:t>
            </a:r>
          </a:p>
          <a:p>
            <a:pPr marL="285750" indent="-285750">
              <a:buFont typeface="Arial" panose="020B0604020202020204" pitchFamily="34" charset="0"/>
              <a:buChar char="•"/>
            </a:pPr>
            <a:r>
              <a:rPr lang="en-US" sz="1200" dirty="0"/>
              <a:t>Less bandwidth efficient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Simple design</a:t>
            </a:r>
          </a:p>
        </p:txBody>
      </p:sp>
      <p:pic>
        <p:nvPicPr>
          <p:cNvPr id="92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1" t="3898" r="10163" b="64162"/>
          <a:stretch/>
        </p:blipFill>
        <p:spPr bwMode="auto">
          <a:xfrm>
            <a:off x="805512" y="1690008"/>
            <a:ext cx="3044968" cy="114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TextBox 29">
            <a:extLst>
              <a:ext uri="{FF2B5EF4-FFF2-40B4-BE49-F238E27FC236}">
                <a16:creationId xmlns:a16="http://schemas.microsoft.com/office/drawing/2014/main" id="{7ECDFD00-FA2C-4D9F-8263-4050539891D5}"/>
              </a:ext>
            </a:extLst>
          </p:cNvPr>
          <p:cNvSpPr txBox="1"/>
          <p:nvPr/>
        </p:nvSpPr>
        <p:spPr>
          <a:xfrm>
            <a:off x="3116406" y="1864809"/>
            <a:ext cx="232600" cy="461665"/>
          </a:xfrm>
          <a:prstGeom prst="rect">
            <a:avLst/>
          </a:prstGeom>
          <a:noFill/>
        </p:spPr>
        <p:txBody>
          <a:bodyPr wrap="square" rtlCol="0">
            <a:spAutoFit/>
          </a:bodyPr>
          <a:lstStyle/>
          <a:p>
            <a:r>
              <a:rPr lang="en-US" sz="2400" b="1" dirty="0">
                <a:solidFill>
                  <a:srgbClr val="FFC000"/>
                </a:solidFill>
              </a:rPr>
              <a:t>1</a:t>
            </a:r>
          </a:p>
        </p:txBody>
      </p:sp>
      <p:sp>
        <p:nvSpPr>
          <p:cNvPr id="31" name="TextBox 30">
            <a:extLst>
              <a:ext uri="{FF2B5EF4-FFF2-40B4-BE49-F238E27FC236}">
                <a16:creationId xmlns:a16="http://schemas.microsoft.com/office/drawing/2014/main" id="{7ECDFD00-FA2C-4D9F-8263-4050539891D5}"/>
              </a:ext>
            </a:extLst>
          </p:cNvPr>
          <p:cNvSpPr txBox="1"/>
          <p:nvPr/>
        </p:nvSpPr>
        <p:spPr>
          <a:xfrm>
            <a:off x="2097747" y="1864808"/>
            <a:ext cx="232600" cy="461665"/>
          </a:xfrm>
          <a:prstGeom prst="rect">
            <a:avLst/>
          </a:prstGeom>
          <a:noFill/>
        </p:spPr>
        <p:txBody>
          <a:bodyPr wrap="square" rtlCol="0">
            <a:spAutoFit/>
          </a:bodyPr>
          <a:lstStyle/>
          <a:p>
            <a:r>
              <a:rPr lang="en-US" sz="2400" b="1" dirty="0">
                <a:solidFill>
                  <a:srgbClr val="00B050"/>
                </a:solidFill>
              </a:rPr>
              <a:t>0</a:t>
            </a:r>
          </a:p>
        </p:txBody>
      </p:sp>
      <p:sp>
        <p:nvSpPr>
          <p:cNvPr id="35" name="Notched Right Arrow 34"/>
          <p:cNvSpPr/>
          <p:nvPr/>
        </p:nvSpPr>
        <p:spPr>
          <a:xfrm>
            <a:off x="5740424" y="5784914"/>
            <a:ext cx="871344" cy="542969"/>
          </a:xfrm>
          <a:prstGeom prst="notchedRightArrow">
            <a:avLst/>
          </a:prstGeom>
          <a:solidFill>
            <a:schemeClr val="bg1"/>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58" t="46203" r="5488" b="3300"/>
          <a:stretch/>
        </p:blipFill>
        <p:spPr bwMode="auto">
          <a:xfrm>
            <a:off x="807863" y="3129915"/>
            <a:ext cx="3044968" cy="119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a:extLst>
              <a:ext uri="{FF2B5EF4-FFF2-40B4-BE49-F238E27FC236}">
                <a16:creationId xmlns:a16="http://schemas.microsoft.com/office/drawing/2014/main" id="{6058F294-DD79-413C-963C-DCFC6C6C2589}"/>
              </a:ext>
            </a:extLst>
          </p:cNvPr>
          <p:cNvPicPr/>
          <p:nvPr/>
        </p:nvPicPr>
        <p:blipFill rotWithShape="1">
          <a:blip r:embed="rId5"/>
          <a:srcRect l="4865" t="49959" r="32074" b="4051"/>
          <a:stretch/>
        </p:blipFill>
        <p:spPr>
          <a:xfrm>
            <a:off x="4551871" y="3101340"/>
            <a:ext cx="2905286" cy="1191888"/>
          </a:xfrm>
          <a:prstGeom prst="rect">
            <a:avLst/>
          </a:prstGeom>
        </p:spPr>
      </p:pic>
      <p:grpSp>
        <p:nvGrpSpPr>
          <p:cNvPr id="47" name="Group 46">
            <a:extLst>
              <a:ext uri="{FF2B5EF4-FFF2-40B4-BE49-F238E27FC236}">
                <a16:creationId xmlns:a16="http://schemas.microsoft.com/office/drawing/2014/main" id="{3B3654ED-2E8A-45BC-9844-072F9F6C0E2E}"/>
              </a:ext>
            </a:extLst>
          </p:cNvPr>
          <p:cNvGrpSpPr/>
          <p:nvPr/>
        </p:nvGrpSpPr>
        <p:grpSpPr>
          <a:xfrm>
            <a:off x="4624620" y="1637064"/>
            <a:ext cx="2834640" cy="2167969"/>
            <a:chOff x="3455981" y="1817999"/>
            <a:chExt cx="5336376" cy="3531710"/>
          </a:xfrm>
        </p:grpSpPr>
        <p:pic>
          <p:nvPicPr>
            <p:cNvPr id="48" name="Picture 47">
              <a:extLst>
                <a:ext uri="{FF2B5EF4-FFF2-40B4-BE49-F238E27FC236}">
                  <a16:creationId xmlns:a16="http://schemas.microsoft.com/office/drawing/2014/main" id="{6058F294-DD79-413C-963C-DCFC6C6C2589}"/>
                </a:ext>
              </a:extLst>
            </p:cNvPr>
            <p:cNvPicPr/>
            <p:nvPr/>
          </p:nvPicPr>
          <p:blipFill rotWithShape="1">
            <a:blip r:embed="rId5"/>
            <a:srcRect l="4760" t="4770" r="8923" b="58149"/>
            <a:stretch/>
          </p:blipFill>
          <p:spPr>
            <a:xfrm>
              <a:off x="3455981" y="1920870"/>
              <a:ext cx="5336376" cy="1841821"/>
            </a:xfrm>
            <a:prstGeom prst="rect">
              <a:avLst/>
            </a:prstGeom>
          </p:spPr>
        </p:pic>
        <p:sp>
          <p:nvSpPr>
            <p:cNvPr id="49" name="TextBox 48">
              <a:extLst>
                <a:ext uri="{FF2B5EF4-FFF2-40B4-BE49-F238E27FC236}">
                  <a16:creationId xmlns:a16="http://schemas.microsoft.com/office/drawing/2014/main" id="{7ECDFD00-FA2C-4D9F-8263-4050539891D5}"/>
                </a:ext>
              </a:extLst>
            </p:cNvPr>
            <p:cNvSpPr txBox="1"/>
            <p:nvPr/>
          </p:nvSpPr>
          <p:spPr>
            <a:xfrm>
              <a:off x="4675030" y="1817999"/>
              <a:ext cx="437883" cy="752071"/>
            </a:xfrm>
            <a:prstGeom prst="rect">
              <a:avLst/>
            </a:prstGeom>
            <a:noFill/>
          </p:spPr>
          <p:txBody>
            <a:bodyPr wrap="square" rtlCol="0">
              <a:spAutoFit/>
            </a:bodyPr>
            <a:lstStyle/>
            <a:p>
              <a:r>
                <a:rPr lang="en-US" sz="2400" b="1" dirty="0">
                  <a:solidFill>
                    <a:srgbClr val="00B050"/>
                  </a:solidFill>
                </a:rPr>
                <a:t>0</a:t>
              </a:r>
            </a:p>
          </p:txBody>
        </p:sp>
        <p:sp>
          <p:nvSpPr>
            <p:cNvPr id="50" name="TextBox 49">
              <a:extLst>
                <a:ext uri="{FF2B5EF4-FFF2-40B4-BE49-F238E27FC236}">
                  <a16:creationId xmlns:a16="http://schemas.microsoft.com/office/drawing/2014/main" id="{8CD6622C-4BD8-46FD-9E95-2A7414A3863C}"/>
                </a:ext>
              </a:extLst>
            </p:cNvPr>
            <p:cNvSpPr txBox="1"/>
            <p:nvPr/>
          </p:nvSpPr>
          <p:spPr>
            <a:xfrm>
              <a:off x="5719292" y="1817999"/>
              <a:ext cx="315534" cy="752071"/>
            </a:xfrm>
            <a:prstGeom prst="rect">
              <a:avLst/>
            </a:prstGeom>
            <a:noFill/>
          </p:spPr>
          <p:txBody>
            <a:bodyPr wrap="square" rtlCol="0">
              <a:spAutoFit/>
            </a:bodyPr>
            <a:lstStyle/>
            <a:p>
              <a:r>
                <a:rPr lang="en-US" sz="2400" b="1" dirty="0">
                  <a:solidFill>
                    <a:srgbClr val="FFC000"/>
                  </a:solidFill>
                </a:rPr>
                <a:t>1</a:t>
              </a:r>
            </a:p>
          </p:txBody>
        </p:sp>
        <p:sp>
          <p:nvSpPr>
            <p:cNvPr id="51" name="Oval 50">
              <a:extLst>
                <a:ext uri="{FF2B5EF4-FFF2-40B4-BE49-F238E27FC236}">
                  <a16:creationId xmlns:a16="http://schemas.microsoft.com/office/drawing/2014/main" id="{51EE8996-70E4-41C2-9238-A18C305EEB3D}"/>
                </a:ext>
              </a:extLst>
            </p:cNvPr>
            <p:cNvSpPr/>
            <p:nvPr/>
          </p:nvSpPr>
          <p:spPr>
            <a:xfrm>
              <a:off x="5719293" y="4072427"/>
              <a:ext cx="283334" cy="126856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2" name="Oval 51">
              <a:extLst>
                <a:ext uri="{FF2B5EF4-FFF2-40B4-BE49-F238E27FC236}">
                  <a16:creationId xmlns:a16="http://schemas.microsoft.com/office/drawing/2014/main" id="{1268F29E-BBA1-4AC6-8F2E-542A49753886}"/>
                </a:ext>
              </a:extLst>
            </p:cNvPr>
            <p:cNvSpPr/>
            <p:nvPr/>
          </p:nvSpPr>
          <p:spPr>
            <a:xfrm>
              <a:off x="6131490" y="4081139"/>
              <a:ext cx="283334" cy="1268570"/>
            </a:xfrm>
            <a:prstGeom prst="ellipse">
              <a:avLst/>
            </a:prstGeom>
            <a:noFill/>
            <a:ln>
              <a:solidFill>
                <a:srgbClr val="FEB8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cxnSp>
          <p:nvCxnSpPr>
            <p:cNvPr id="55" name="Straight Arrow Connector 54">
              <a:extLst>
                <a:ext uri="{FF2B5EF4-FFF2-40B4-BE49-F238E27FC236}">
                  <a16:creationId xmlns:a16="http://schemas.microsoft.com/office/drawing/2014/main" id="{D9A19C7C-E0C6-4620-B627-0BAE98AF7561}"/>
                </a:ext>
              </a:extLst>
            </p:cNvPr>
            <p:cNvCxnSpPr>
              <a:cxnSpLocks/>
              <a:stCxn id="51" idx="0"/>
            </p:cNvCxnSpPr>
            <p:nvPr/>
          </p:nvCxnSpPr>
          <p:spPr>
            <a:xfrm flipH="1" flipV="1">
              <a:off x="4893972" y="2570070"/>
              <a:ext cx="966989" cy="1502357"/>
            </a:xfrm>
            <a:prstGeom prst="straightConnector1">
              <a:avLst/>
            </a:prstGeom>
            <a:ln w="317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9B5C21-10C1-4C13-A188-47E0C4CAD12C}"/>
                </a:ext>
              </a:extLst>
            </p:cNvPr>
            <p:cNvCxnSpPr>
              <a:cxnSpLocks/>
              <a:stCxn id="52" idx="0"/>
            </p:cNvCxnSpPr>
            <p:nvPr/>
          </p:nvCxnSpPr>
          <p:spPr>
            <a:xfrm flipH="1" flipV="1">
              <a:off x="6002627" y="2570070"/>
              <a:ext cx="270531" cy="1511069"/>
            </a:xfrm>
            <a:prstGeom prst="straightConnector1">
              <a:avLst/>
            </a:prstGeom>
            <a:ln w="31750">
              <a:solidFill>
                <a:srgbClr val="FEB85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1256412" y="1369408"/>
            <a:ext cx="2147869" cy="307777"/>
          </a:xfrm>
          <a:prstGeom prst="rect">
            <a:avLst/>
          </a:prstGeom>
          <a:noFill/>
        </p:spPr>
        <p:txBody>
          <a:bodyPr wrap="square" rtlCol="0">
            <a:spAutoFit/>
          </a:bodyPr>
          <a:lstStyle/>
          <a:p>
            <a:pPr algn="ctr"/>
            <a:r>
              <a:rPr lang="en-US" sz="1400" b="1" dirty="0"/>
              <a:t>Time Domain</a:t>
            </a:r>
          </a:p>
        </p:txBody>
      </p:sp>
      <p:sp>
        <p:nvSpPr>
          <p:cNvPr id="65" name="TextBox 64"/>
          <p:cNvSpPr txBox="1"/>
          <p:nvPr/>
        </p:nvSpPr>
        <p:spPr>
          <a:xfrm>
            <a:off x="8701805" y="1357170"/>
            <a:ext cx="2365525" cy="307777"/>
          </a:xfrm>
          <a:prstGeom prst="rect">
            <a:avLst/>
          </a:prstGeom>
          <a:noFill/>
        </p:spPr>
        <p:txBody>
          <a:bodyPr wrap="square" rtlCol="0">
            <a:spAutoFit/>
          </a:bodyPr>
          <a:lstStyle/>
          <a:p>
            <a:pPr algn="r"/>
            <a:r>
              <a:rPr lang="en-US" sz="1400" b="1" dirty="0"/>
              <a:t>Constellation Domain</a:t>
            </a:r>
          </a:p>
        </p:txBody>
      </p:sp>
      <p:sp>
        <p:nvSpPr>
          <p:cNvPr id="67" name="TextBox 66"/>
          <p:cNvSpPr txBox="1"/>
          <p:nvPr/>
        </p:nvSpPr>
        <p:spPr>
          <a:xfrm>
            <a:off x="1264386" y="2861978"/>
            <a:ext cx="2147869" cy="307777"/>
          </a:xfrm>
          <a:prstGeom prst="rect">
            <a:avLst/>
          </a:prstGeom>
          <a:noFill/>
        </p:spPr>
        <p:txBody>
          <a:bodyPr wrap="square" rtlCol="0">
            <a:spAutoFit/>
          </a:bodyPr>
          <a:lstStyle/>
          <a:p>
            <a:pPr algn="ctr"/>
            <a:r>
              <a:rPr lang="en-US" sz="1400" b="1" dirty="0"/>
              <a:t>Frequency Domain</a:t>
            </a:r>
          </a:p>
        </p:txBody>
      </p:sp>
      <p:sp>
        <p:nvSpPr>
          <p:cNvPr id="68" name="TextBox 67"/>
          <p:cNvSpPr txBox="1"/>
          <p:nvPr/>
        </p:nvSpPr>
        <p:spPr>
          <a:xfrm>
            <a:off x="4984919" y="2816369"/>
            <a:ext cx="2147869" cy="307777"/>
          </a:xfrm>
          <a:prstGeom prst="rect">
            <a:avLst/>
          </a:prstGeom>
          <a:noFill/>
        </p:spPr>
        <p:txBody>
          <a:bodyPr wrap="square" rtlCol="0">
            <a:spAutoFit/>
          </a:bodyPr>
          <a:lstStyle/>
          <a:p>
            <a:pPr algn="ctr"/>
            <a:r>
              <a:rPr lang="en-US" sz="1400" b="1" dirty="0"/>
              <a:t>Frequency Domain</a:t>
            </a:r>
          </a:p>
        </p:txBody>
      </p:sp>
      <p:sp>
        <p:nvSpPr>
          <p:cNvPr id="69" name="TextBox 68"/>
          <p:cNvSpPr txBox="1"/>
          <p:nvPr/>
        </p:nvSpPr>
        <p:spPr>
          <a:xfrm>
            <a:off x="8910694" y="2768740"/>
            <a:ext cx="2147869" cy="307777"/>
          </a:xfrm>
          <a:prstGeom prst="rect">
            <a:avLst/>
          </a:prstGeom>
          <a:noFill/>
        </p:spPr>
        <p:txBody>
          <a:bodyPr wrap="square" rtlCol="0">
            <a:spAutoFit/>
          </a:bodyPr>
          <a:lstStyle/>
          <a:p>
            <a:pPr algn="ctr"/>
            <a:r>
              <a:rPr lang="en-US" sz="1400" b="1" dirty="0"/>
              <a:t>Frequency Domain</a:t>
            </a:r>
          </a:p>
        </p:txBody>
      </p:sp>
      <p:sp>
        <p:nvSpPr>
          <p:cNvPr id="8" name="TextBox 7"/>
          <p:cNvSpPr txBox="1"/>
          <p:nvPr/>
        </p:nvSpPr>
        <p:spPr>
          <a:xfrm>
            <a:off x="515340" y="5915663"/>
            <a:ext cx="3397413" cy="523220"/>
          </a:xfrm>
          <a:prstGeom prst="rect">
            <a:avLst/>
          </a:prstGeom>
          <a:noFill/>
        </p:spPr>
        <p:txBody>
          <a:bodyPr wrap="square" rtlCol="0">
            <a:spAutoFit/>
          </a:bodyPr>
          <a:lstStyle/>
          <a:p>
            <a:r>
              <a:rPr lang="en-US" sz="1400" dirty="0">
                <a:solidFill>
                  <a:srgbClr val="FF0000"/>
                </a:solidFill>
                <a:latin typeface="Sitka Banner"/>
              </a:rPr>
              <a:t>-------------------------  binary digits 1,0</a:t>
            </a:r>
          </a:p>
          <a:p>
            <a:r>
              <a:rPr lang="en-US" sz="1400" dirty="0">
                <a:solidFill>
                  <a:schemeClr val="tx1">
                    <a:lumMod val="50000"/>
                    <a:lumOff val="50000"/>
                  </a:schemeClr>
                </a:solidFill>
                <a:latin typeface="Sitka Banner"/>
              </a:rPr>
              <a:t>-------------------------  modulated signal</a:t>
            </a:r>
          </a:p>
        </p:txBody>
      </p:sp>
      <p:sp>
        <p:nvSpPr>
          <p:cNvPr id="40" name="TextBox 39">
            <a:extLst/>
          </p:cNvPr>
          <p:cNvSpPr txBox="1"/>
          <p:nvPr/>
        </p:nvSpPr>
        <p:spPr>
          <a:xfrm>
            <a:off x="5333046" y="3688459"/>
            <a:ext cx="657527" cy="215444"/>
          </a:xfrm>
          <a:prstGeom prst="rect">
            <a:avLst/>
          </a:prstGeom>
          <a:noFill/>
        </p:spPr>
        <p:txBody>
          <a:bodyPr wrap="square" rtlCol="0">
            <a:spAutoFit/>
          </a:bodyPr>
          <a:lstStyle/>
          <a:p>
            <a:r>
              <a:rPr lang="en-US" sz="800" b="1" dirty="0">
                <a:solidFill>
                  <a:srgbClr val="00B050"/>
                </a:solidFill>
              </a:rPr>
              <a:t>25KHz</a:t>
            </a:r>
          </a:p>
        </p:txBody>
      </p:sp>
      <p:sp>
        <p:nvSpPr>
          <p:cNvPr id="43" name="TextBox 42">
            <a:extLst/>
          </p:cNvPr>
          <p:cNvSpPr txBox="1"/>
          <p:nvPr/>
        </p:nvSpPr>
        <p:spPr>
          <a:xfrm>
            <a:off x="6108218" y="3685091"/>
            <a:ext cx="634497" cy="215444"/>
          </a:xfrm>
          <a:prstGeom prst="rect">
            <a:avLst/>
          </a:prstGeom>
          <a:noFill/>
        </p:spPr>
        <p:txBody>
          <a:bodyPr wrap="square" rtlCol="0">
            <a:spAutoFit/>
          </a:bodyPr>
          <a:lstStyle/>
          <a:p>
            <a:r>
              <a:rPr lang="en-US" sz="800" b="1" dirty="0">
                <a:solidFill>
                  <a:srgbClr val="FEB857"/>
                </a:solidFill>
              </a:rPr>
              <a:t>35KHz</a:t>
            </a:r>
          </a:p>
        </p:txBody>
      </p:sp>
      <p:sp>
        <p:nvSpPr>
          <p:cNvPr id="44" name="TextBox 43">
            <a:extLst>
              <a:ext uri="{FF2B5EF4-FFF2-40B4-BE49-F238E27FC236}">
                <a16:creationId xmlns:a16="http://schemas.microsoft.com/office/drawing/2014/main" id="{6D37F598-D3F6-4E97-95B3-BC7F3317B784}"/>
              </a:ext>
            </a:extLst>
          </p:cNvPr>
          <p:cNvSpPr txBox="1"/>
          <p:nvPr/>
        </p:nvSpPr>
        <p:spPr>
          <a:xfrm>
            <a:off x="4984919" y="1364886"/>
            <a:ext cx="2147869" cy="307777"/>
          </a:xfrm>
          <a:prstGeom prst="rect">
            <a:avLst/>
          </a:prstGeom>
          <a:noFill/>
        </p:spPr>
        <p:txBody>
          <a:bodyPr wrap="square" rtlCol="0">
            <a:spAutoFit/>
          </a:bodyPr>
          <a:lstStyle/>
          <a:p>
            <a:pPr algn="ctr"/>
            <a:r>
              <a:rPr lang="en-US" sz="1400" b="1" dirty="0"/>
              <a:t>Time Domain</a:t>
            </a:r>
          </a:p>
        </p:txBody>
      </p:sp>
    </p:spTree>
    <p:extLst>
      <p:ext uri="{BB962C8B-B14F-4D97-AF65-F5344CB8AC3E}">
        <p14:creationId xmlns:p14="http://schemas.microsoft.com/office/powerpoint/2010/main" val="4065592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1" nodeType="clickEffect">
                                  <p:stCondLst>
                                    <p:cond delay="0"/>
                                  </p:stCondLst>
                                  <p:childTnLst>
                                    <p:set>
                                      <p:cBhvr>
                                        <p:cTn id="6" dur="indefinite"/>
                                        <p:tgtEl>
                                          <p:spTgt spid="42"/>
                                        </p:tgtEl>
                                        <p:attrNameLst>
                                          <p:attrName>stroke.color</p:attrName>
                                        </p:attrNameLst>
                                      </p:cBhvr>
                                      <p:to>
                                        <p:clrVal>
                                          <a:srgbClr val="E42B06"/>
                                        </p:clrVal>
                                      </p:to>
                                    </p:set>
                                    <p:set>
                                      <p:cBhvr>
                                        <p:cTn id="7" dur="indefinite"/>
                                        <p:tgtEl>
                                          <p:spTgt spid="42"/>
                                        </p:tgtEl>
                                        <p:attrNameLst>
                                          <p:attrName>stroke.on</p:attrName>
                                        </p:attrNameLst>
                                      </p:cBhvr>
                                      <p:to>
                                        <p:strVal val="true"/>
                                      </p:to>
                                    </p:set>
                                  </p:childTnLst>
                                </p:cTn>
                              </p:par>
                              <p:par>
                                <p:cTn id="8" presetID="16" presetClass="emph" presetSubtype="0" fill="hold" nodeType="withEffect">
                                  <p:stCondLst>
                                    <p:cond delay="0"/>
                                  </p:stCondLst>
                                  <p:iterate type="lt">
                                    <p:tmPct val="4000"/>
                                  </p:iterate>
                                  <p:childTnLst>
                                    <p:set>
                                      <p:cBhvr override="childStyle">
                                        <p:cTn id="9" dur="500" fill="hold"/>
                                        <p:tgtEl>
                                          <p:spTgt spid="45">
                                            <p:txEl>
                                              <p:pRg st="0" end="0"/>
                                            </p:txEl>
                                          </p:spTgt>
                                        </p:tgtEl>
                                        <p:attrNameLst>
                                          <p:attrName>style.color</p:attrName>
                                        </p:attrNameLst>
                                      </p:cBhvr>
                                      <p:to>
                                        <p:clrVal>
                                          <a:srgbClr val="E42B06"/>
                                        </p:clrVal>
                                      </p:to>
                                    </p:set>
                                    <p:set>
                                      <p:cBhvr>
                                        <p:cTn id="10" dur="500" fill="hold"/>
                                        <p:tgtEl>
                                          <p:spTgt spid="45">
                                            <p:txEl>
                                              <p:pRg st="0" end="0"/>
                                            </p:txEl>
                                          </p:spTgt>
                                        </p:tgtEl>
                                        <p:attrNameLst>
                                          <p:attrName>fillcolor</p:attrName>
                                        </p:attrNameLst>
                                      </p:cBhvr>
                                      <p:to>
                                        <p:clrVal>
                                          <a:srgbClr val="E42B06"/>
                                        </p:clrVal>
                                      </p:to>
                                    </p:set>
                                    <p:set>
                                      <p:cBhvr>
                                        <p:cTn id="11" dur="500" fill="hold"/>
                                        <p:tgtEl>
                                          <p:spTgt spid="45">
                                            <p:txEl>
                                              <p:pRg st="0" end="0"/>
                                            </p:txEl>
                                          </p:spTgt>
                                        </p:tgtEl>
                                        <p:attrNameLst>
                                          <p:attrName>fill.type</p:attrName>
                                        </p:attrNameLst>
                                      </p:cBhvr>
                                      <p:to>
                                        <p:strVal val="solid"/>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C9D62E-DB47-4653-AFD7-6744677FC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21B6F56-98AD-4F68-8D46-AB8A88D4A32E}"/>
              </a:ext>
            </a:extLst>
          </p:cNvPr>
          <p:cNvSpPr>
            <a:spLocks noGrp="1"/>
          </p:cNvSpPr>
          <p:nvPr>
            <p:ph type="sldNum" sz="quarter" idx="12"/>
          </p:nvPr>
        </p:nvSpPr>
        <p:spPr/>
        <p:txBody>
          <a:bodyPr/>
          <a:lstStyle/>
          <a:p>
            <a:pPr lvl="2"/>
            <a:fld id="{8D7026E9-6606-4B7C-9DC5-0640007BDBAE}" type="slidenum">
              <a:rPr lang="en-US" smtClean="0"/>
              <a:pPr lvl="2"/>
              <a:t>9</a:t>
            </a:fld>
            <a:endParaRPr lang="en-US" dirty="0"/>
          </a:p>
        </p:txBody>
      </p:sp>
      <p:sp>
        <p:nvSpPr>
          <p:cNvPr id="9" name="Text Placeholder 8">
            <a:extLst>
              <a:ext uri="{FF2B5EF4-FFF2-40B4-BE49-F238E27FC236}">
                <a16:creationId xmlns:a16="http://schemas.microsoft.com/office/drawing/2014/main" id="{224C5F15-3BF1-48F7-B1E5-73DFA77471EC}"/>
              </a:ext>
            </a:extLst>
          </p:cNvPr>
          <p:cNvSpPr>
            <a:spLocks noGrp="1"/>
          </p:cNvSpPr>
          <p:nvPr>
            <p:ph type="body" sz="quarter" idx="13"/>
          </p:nvPr>
        </p:nvSpPr>
        <p:spPr/>
        <p:txBody>
          <a:bodyPr/>
          <a:lstStyle/>
          <a:p>
            <a:endParaRPr lang="en-US"/>
          </a:p>
        </p:txBody>
      </p:sp>
      <p:sp>
        <p:nvSpPr>
          <p:cNvPr id="3" name="Rectangle 2"/>
          <p:cNvSpPr/>
          <p:nvPr/>
        </p:nvSpPr>
        <p:spPr>
          <a:xfrm>
            <a:off x="549890"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Modulation (TX)</a:t>
            </a:r>
          </a:p>
        </p:txBody>
      </p:sp>
      <p:sp>
        <p:nvSpPr>
          <p:cNvPr id="33" name="Rectangle 32"/>
          <p:cNvSpPr/>
          <p:nvPr/>
        </p:nvSpPr>
        <p:spPr>
          <a:xfrm>
            <a:off x="6341807" y="1430594"/>
            <a:ext cx="3013772" cy="294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Verdana" panose="020B0604030504040204" pitchFamily="34" charset="0"/>
                <a:ea typeface="Verdana" panose="020B0604030504040204" pitchFamily="34" charset="0"/>
                <a:cs typeface="Verdana" panose="020B0604030504040204" pitchFamily="34" charset="0"/>
              </a:rPr>
              <a:t>De-modulation (RX)</a:t>
            </a: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902" y="1788600"/>
            <a:ext cx="5033401"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a:extLst>
              <a:ext uri="{FF2B5EF4-FFF2-40B4-BE49-F238E27FC236}">
                <a16:creationId xmlns:a16="http://schemas.microsoft.com/office/drawing/2014/main" id="{00760B8C-CEA2-4DD5-8721-C9F88534F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13" y="1788600"/>
            <a:ext cx="5094578" cy="406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a:extLst>
              <a:ext uri="{FF2B5EF4-FFF2-40B4-BE49-F238E27FC236}">
                <a16:creationId xmlns:a16="http://schemas.microsoft.com/office/drawing/2014/main" id="{3B3EC1DC-302C-4ABF-B2BA-B89CA532DF42}"/>
              </a:ext>
            </a:extLst>
          </p:cNvPr>
          <p:cNvGrpSpPr/>
          <p:nvPr/>
        </p:nvGrpSpPr>
        <p:grpSpPr>
          <a:xfrm>
            <a:off x="597197" y="3165832"/>
            <a:ext cx="1459579" cy="243498"/>
            <a:chOff x="163006" y="3305107"/>
            <a:chExt cx="1527057" cy="300729"/>
          </a:xfrm>
        </p:grpSpPr>
        <p:pic>
          <p:nvPicPr>
            <p:cNvPr id="10" name="Picture 3">
              <a:extLst>
                <a:ext uri="{FF2B5EF4-FFF2-40B4-BE49-F238E27FC236}">
                  <a16:creationId xmlns:a16="http://schemas.microsoft.com/office/drawing/2014/main" id="{0A89E599-5FDB-4D0E-B1E6-ED4CCB1B06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3006" y="3305107"/>
              <a:ext cx="941282" cy="30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13">
              <a:extLst>
                <a:ext uri="{FF2B5EF4-FFF2-40B4-BE49-F238E27FC236}">
                  <a16:creationId xmlns:a16="http://schemas.microsoft.com/office/drawing/2014/main" id="{AA3683A8-467B-4FBA-9A3B-2FD7E0B83080}"/>
                </a:ext>
              </a:extLst>
            </p:cNvPr>
            <p:cNvCxnSpPr>
              <a:cxnSpLocks/>
            </p:cNvCxnSpPr>
            <p:nvPr/>
          </p:nvCxnSpPr>
          <p:spPr>
            <a:xfrm>
              <a:off x="1185567" y="3469469"/>
              <a:ext cx="504496" cy="0"/>
            </a:xfrm>
            <a:prstGeom prst="straightConnector1">
              <a:avLst/>
            </a:prstGeom>
            <a:ln w="31750">
              <a:solidFill>
                <a:srgbClr val="404040"/>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18" name="Title 1">
            <a:extLst>
              <a:ext uri="{FF2B5EF4-FFF2-40B4-BE49-F238E27FC236}">
                <a16:creationId xmlns:a16="http://schemas.microsoft.com/office/drawing/2014/main" id="{3F54B681-31FB-4F2B-AE70-E4CD175F001D}"/>
              </a:ext>
            </a:extLst>
          </p:cNvPr>
          <p:cNvSpPr txBox="1">
            <a:spLocks/>
          </p:cNvSpPr>
          <p:nvPr/>
        </p:nvSpPr>
        <p:spPr bwMode="gray">
          <a:xfrm>
            <a:off x="629587" y="266272"/>
            <a:ext cx="11268534" cy="996778"/>
          </a:xfrm>
          <a:prstGeom prst="rect">
            <a:avLst/>
          </a:prstGeom>
        </p:spPr>
        <p:txBody>
          <a:bodyPr vert="horz" lIns="0" tIns="0" rIns="0" bIns="0" rtlCol="0" anchor="b">
            <a:noAutofit/>
          </a:bodyPr>
          <a:lstStyle>
            <a:lvl1pPr algn="l" defTabSz="914400" rtl="0" eaLnBrk="1" latinLnBrk="0" hangingPunct="1">
              <a:spcBef>
                <a:spcPct val="0"/>
              </a:spcBef>
              <a:buNone/>
              <a:defRPr sz="2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 deeper look into FSK</a:t>
            </a:r>
            <a:br>
              <a:rPr lang="en-US" dirty="0"/>
            </a:br>
            <a:endParaRPr lang="en-US" dirty="0"/>
          </a:p>
        </p:txBody>
      </p:sp>
      <p:sp>
        <p:nvSpPr>
          <p:cNvPr id="16" name="Rectangle 15">
            <a:extLst>
              <a:ext uri="{FF2B5EF4-FFF2-40B4-BE49-F238E27FC236}">
                <a16:creationId xmlns:a16="http://schemas.microsoft.com/office/drawing/2014/main" id="{092CAB7B-5B5F-484C-BD3A-40D2BADDE4EA}"/>
              </a:ext>
            </a:extLst>
          </p:cNvPr>
          <p:cNvSpPr/>
          <p:nvPr/>
        </p:nvSpPr>
        <p:spPr>
          <a:xfrm>
            <a:off x="488713" y="1387807"/>
            <a:ext cx="5178470" cy="4571741"/>
          </a:xfrm>
          <a:prstGeom prst="rect">
            <a:avLst/>
          </a:prstGeom>
          <a:noFill/>
          <a:ln w="2540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17" name="Notched Right Arrow 9">
            <a:extLst>
              <a:ext uri="{FF2B5EF4-FFF2-40B4-BE49-F238E27FC236}">
                <a16:creationId xmlns:a16="http://schemas.microsoft.com/office/drawing/2014/main" id="{868B5587-15B9-4176-9D5C-C07C0A3B90F9}"/>
              </a:ext>
            </a:extLst>
          </p:cNvPr>
          <p:cNvSpPr/>
          <p:nvPr/>
        </p:nvSpPr>
        <p:spPr>
          <a:xfrm>
            <a:off x="2736712" y="6110543"/>
            <a:ext cx="739149" cy="493740"/>
          </a:xfrm>
          <a:prstGeom prst="notchedRightArrow">
            <a:avLst/>
          </a:prstGeom>
          <a:solidFill>
            <a:schemeClr val="bg1"/>
          </a:solidFill>
          <a:ln>
            <a:solidFill>
              <a:srgbClr val="FF0000"/>
            </a:solid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83085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theme/theme1.xml><?xml version="1.0" encoding="utf-8"?>
<a:theme xmlns:a="http://schemas.openxmlformats.org/drawingml/2006/main" name="Biotronik_BIOTRONIK-BLUE">
  <a:themeElements>
    <a:clrScheme name="Biotronic (Biotronic Blue)">
      <a:dk1>
        <a:srgbClr val="00234C"/>
      </a:dk1>
      <a:lt1>
        <a:sysClr val="window" lastClr="FFFFFF"/>
      </a:lt1>
      <a:dk2>
        <a:srgbClr val="000000"/>
      </a:dk2>
      <a:lt2>
        <a:srgbClr val="666666"/>
      </a:lt2>
      <a:accent1>
        <a:srgbClr val="00234C"/>
      </a:accent1>
      <a:accent2>
        <a:srgbClr val="587992"/>
      </a:accent2>
      <a:accent3>
        <a:srgbClr val="8E9295"/>
      </a:accent3>
      <a:accent4>
        <a:srgbClr val="C3DCE0"/>
      </a:accent4>
      <a:accent5>
        <a:srgbClr val="7CB2BB"/>
      </a:accent5>
      <a:accent6>
        <a:srgbClr val="A3C9CF"/>
      </a:accent6>
      <a:hlink>
        <a:srgbClr val="00234C"/>
      </a:hlink>
      <a:folHlink>
        <a:srgbClr val="808080"/>
      </a:folHlink>
    </a:clrScheme>
    <a:fontScheme name="Biotronik">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dirty="0">
            <a:latin typeface="Verdana" panose="020B0604030504040204" pitchFamily="34" charset="0"/>
            <a:ea typeface="Verdana" panose="020B0604030504040204" pitchFamily="34" charset="0"/>
            <a:cs typeface="Verdan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Diagrammfarbe1">
      <a:srgbClr val="00234C"/>
    </a:custClr>
    <a:custClr name="Diagrammfarbe2">
      <a:srgbClr val="587992"/>
    </a:custClr>
    <a:custClr name="Diagrammfarbe3">
      <a:srgbClr val="8E9295"/>
    </a:custClr>
    <a:custClr name="Diagrammfarbe4">
      <a:srgbClr val="1C4E86"/>
    </a:custClr>
    <a:custClr name="Diagrammfarbe5">
      <a:srgbClr val="829FB4"/>
    </a:custClr>
    <a:custClr name="Diagrammfarbe6">
      <a:srgbClr val="404040"/>
    </a:custClr>
    <a:custClr name="Diagrammfarbe7">
      <a:srgbClr val="658EBF"/>
    </a:custClr>
    <a:custClr name="Diagrammfarbe8">
      <a:srgbClr val="344956"/>
    </a:custClr>
    <a:custClr name="Diagrammfarbe9">
      <a:srgbClr val="BABABA"/>
    </a:custClr>
    <a:custClr name="Platzhalter">
      <a:srgbClr val="FFFFFF"/>
    </a:custClr>
    <a:custClr name="Blue">
      <a:srgbClr val="00209F"/>
    </a:custClr>
    <a:custClr name="Azure">
      <a:srgbClr val="00A7D8"/>
    </a:custClr>
    <a:custClr name="Patrol">
      <a:srgbClr val="0C8CAC"/>
    </a:custClr>
    <a:custClr name="SeaGreen">
      <a:srgbClr val="7CB2BB"/>
    </a:custClr>
    <a:custClr name="DarkGreen">
      <a:srgbClr val="289728"/>
    </a:custClr>
    <a:custClr name="YellowGreen">
      <a:srgbClr val="B9D300"/>
    </a:custClr>
    <a:custClr name="Orange">
      <a:srgbClr val="FF7300"/>
    </a:custClr>
    <a:custClr name="Red">
      <a:srgbClr val="F42941"/>
    </a:custClr>
    <a:custClr name="DarkRed">
      <a:srgbClr val="9E1B34"/>
    </a:custClr>
    <a:custClr name="Purple">
      <a:srgbClr val="970076"/>
    </a:custClr>
    <a:custClr name="Blue70">
      <a:srgbClr val="5264BB"/>
    </a:custClr>
    <a:custClr name="Azure70">
      <a:srgbClr val="51C1E3"/>
    </a:custClr>
    <a:custClr name="Patrol70">
      <a:srgbClr val="57AEC4"/>
    </a:custClr>
    <a:custClr name="SeaGreen70">
      <a:srgbClr val="A3C9CF"/>
    </a:custClr>
    <a:custClr name="DarkGreen70">
      <a:srgbClr val="67B66B"/>
    </a:custClr>
    <a:custClr name="YellowGreen70">
      <a:srgbClr val="CDE05D"/>
    </a:custClr>
    <a:custClr name="Orange70">
      <a:srgbClr val="FEB857"/>
    </a:custClr>
    <a:custClr name="Red70">
      <a:srgbClr val="F76A7A"/>
    </a:custClr>
    <a:custClr name="DarkRed70">
      <a:srgbClr val="BB5F71"/>
    </a:custClr>
    <a:custClr name="Purple70">
      <a:srgbClr val="B6509E"/>
    </a:custClr>
    <a:custClr name="Blue45">
      <a:srgbClr val="8F9BD3"/>
    </a:custClr>
    <a:custClr name="Azure45">
      <a:srgbClr val="8FD7ED"/>
    </a:custClr>
    <a:custClr name="Patrol45">
      <a:srgbClr val="92CBD9"/>
    </a:custClr>
    <a:custClr name="SeaGreen45">
      <a:srgbClr val="C3DCE0"/>
    </a:custClr>
    <a:custClr name="DarkGreen45">
      <a:srgbClr val="9DD09F"/>
    </a:custClr>
    <a:custClr name="YellowGreen45">
      <a:srgbClr val="DFEB96"/>
    </a:custClr>
    <a:custClr name="Orange45">
      <a:srgbClr val="FFD192"/>
    </a:custClr>
    <a:custClr name="Red45">
      <a:srgbClr val="FA9EA9"/>
    </a:custClr>
    <a:custClr name="DarkRed45">
      <a:srgbClr val="D398A3"/>
    </a:custClr>
    <a:custClr name="Purple45">
      <a:srgbClr val="D08EC0"/>
    </a:custClr>
    <a:custClr name="BluePurple">
      <a:srgbClr val="3A3481"/>
    </a:custClr>
    <a:custClr name="BluePurple70">
      <a:srgbClr val="7571A6"/>
    </a:custClr>
    <a:custClr name="BluePurple45">
      <a:srgbClr val="A6A3C5"/>
    </a:custClr>
  </a:custClr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9698</TotalTime>
  <Words>2076</Words>
  <Application>Microsoft Office PowerPoint</Application>
  <PresentationFormat>Custom</PresentationFormat>
  <Paragraphs>620</Paragraphs>
  <Slides>34</Slides>
  <Notes>32</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Sitka Banner</vt:lpstr>
      <vt:lpstr>Sitka Text</vt:lpstr>
      <vt:lpstr>Verdana</vt:lpstr>
      <vt:lpstr>Wingdings</vt:lpstr>
      <vt:lpstr>Biotronik_BIOTRONIK-BLUE</vt:lpstr>
      <vt:lpstr>A Modem Testbed for Body Area Network (BAN) Communication</vt:lpstr>
      <vt:lpstr>The present cardiac rhythm management (CRM) market </vt:lpstr>
      <vt:lpstr>The value of BAN communication in CRM products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Deeper Look into FSK</vt:lpstr>
      <vt:lpstr>A Deeper Look into FSK</vt:lpstr>
      <vt:lpstr>A Deeper Look into FSK</vt:lpstr>
      <vt:lpstr>PowerPoint Presentation</vt:lpstr>
      <vt:lpstr>PowerPoint Presentation</vt:lpstr>
      <vt:lpstr>PowerPoint Presentation</vt:lpstr>
      <vt:lpstr>PowerPoint Presentation</vt:lpstr>
      <vt:lpstr>PowerPoint Presentation</vt:lpstr>
      <vt:lpstr>Testing Result – Screenshot example</vt:lpstr>
      <vt:lpstr>PowerPoint Presentation</vt:lpstr>
      <vt:lpstr>Testing Result – Parameters that influence Galvanic Accuracy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Birgit</dc:creator>
  <cp:lastModifiedBy>Yifang Chen</cp:lastModifiedBy>
  <cp:revision>351</cp:revision>
  <dcterms:created xsi:type="dcterms:W3CDTF">2014-01-31T08:34:04Z</dcterms:created>
  <dcterms:modified xsi:type="dcterms:W3CDTF">2017-08-07T06:52:26Z</dcterms:modified>
  <cp:version>V01</cp:version>
</cp:coreProperties>
</file>